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23"/>
  </p:notesMasterIdLst>
  <p:sldIdLst>
    <p:sldId id="356" r:id="rId3"/>
    <p:sldId id="347" r:id="rId4"/>
    <p:sldId id="392" r:id="rId5"/>
    <p:sldId id="382" r:id="rId6"/>
    <p:sldId id="359" r:id="rId7"/>
    <p:sldId id="372" r:id="rId8"/>
    <p:sldId id="393" r:id="rId9"/>
    <p:sldId id="394" r:id="rId10"/>
    <p:sldId id="374" r:id="rId11"/>
    <p:sldId id="383" r:id="rId12"/>
    <p:sldId id="369" r:id="rId13"/>
    <p:sldId id="384" r:id="rId14"/>
    <p:sldId id="385" r:id="rId15"/>
    <p:sldId id="386" r:id="rId16"/>
    <p:sldId id="395" r:id="rId17"/>
    <p:sldId id="388" r:id="rId18"/>
    <p:sldId id="390" r:id="rId19"/>
    <p:sldId id="391" r:id="rId20"/>
    <p:sldId id="345" r:id="rId21"/>
    <p:sldId id="258" r:id="rId22"/>
  </p:sldIdLst>
  <p:sldSz cx="9144000" cy="5143500" type="screen16x9"/>
  <p:notesSz cx="6858000" cy="9144000"/>
  <p:embeddedFontLst>
    <p:embeddedFont>
      <p:font typeface="Barrio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tamaran" panose="00000500000000000000" pitchFamily="2" charset="0"/>
      <p:regular r:id="rId29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idact Gothic" panose="00000500000000000000" pitchFamily="2" charset="0"/>
      <p:regular r:id="rId35"/>
    </p:embeddedFont>
    <p:embeddedFont>
      <p:font typeface="Titan One" panose="02000000000000000000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9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111" y="1464309"/>
            <a:ext cx="7454058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sounds: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134" y="1685171"/>
            <a:ext cx="7456802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Vowel &amp; Consonant clusters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8255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096627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Vowel &amp; Consonant clusters 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09127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dventurequest.wikia.com/wiki/Rare_Treasure_Chest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hyperlink" Target="https://clipground.com/chips-clipar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6225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openxmlformats.org/officeDocument/2006/relationships/hyperlink" Target="https://www.flickr.com/photos/klauspost/92782973" TargetMode="External"/><Relationship Id="rId4" Type="http://schemas.openxmlformats.org/officeDocument/2006/relationships/hyperlink" Target="http://www.analogueseduction.net/anti-static-solutions-cleaning-cloths/analogue-studio-professional-microfibre-record-cleaning-cloth.html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en.wikipedia.org/wiki/File:Ship.sv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image" Target="../media/image10.png"/><Relationship Id="rId3" Type="http://schemas.microsoft.com/office/2007/relationships/media" Target="../media/media13.mp3"/><Relationship Id="rId7" Type="http://schemas.microsoft.com/office/2007/relationships/media" Target="../media/media15.mp3"/><Relationship Id="rId12" Type="http://schemas.openxmlformats.org/officeDocument/2006/relationships/hyperlink" Target="https://clipground.com/chips-clipart.html" TargetMode="Externa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4.mp3"/><Relationship Id="rId11" Type="http://schemas.openxmlformats.org/officeDocument/2006/relationships/image" Target="../media/image18.jpg"/><Relationship Id="rId5" Type="http://schemas.microsoft.com/office/2007/relationships/media" Target="../media/media14.mp3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5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7.mp3"/><Relationship Id="rId11" Type="http://schemas.openxmlformats.org/officeDocument/2006/relationships/hyperlink" Target="http://pngimg.com/download/6225" TargetMode="External"/><Relationship Id="rId5" Type="http://schemas.microsoft.com/office/2007/relationships/media" Target="../media/media7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hyperlink" Target="https://www.flickr.com/photos/klauspost/92782973" TargetMode="External"/><Relationship Id="rId3" Type="http://schemas.microsoft.com/office/2007/relationships/media" Target="../media/media18.mp3"/><Relationship Id="rId7" Type="http://schemas.microsoft.com/office/2007/relationships/media" Target="../media/media9.mp3"/><Relationship Id="rId12" Type="http://schemas.openxmlformats.org/officeDocument/2006/relationships/image" Target="../media/image17.jpe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10.png"/><Relationship Id="rId5" Type="http://schemas.microsoft.com/office/2007/relationships/media" Target="../media/media19.mp3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hyperlink" Target="http://www.analogueseduction.net/anti-static-solutions-cleaning-cloths/analogue-studio-professional-microfibre-record-cleaning-cloth.html" TargetMode="External"/><Relationship Id="rId3" Type="http://schemas.microsoft.com/office/2007/relationships/media" Target="../media/media21.mp3"/><Relationship Id="rId7" Type="http://schemas.microsoft.com/office/2007/relationships/media" Target="../media/media7.mp3"/><Relationship Id="rId12" Type="http://schemas.openxmlformats.org/officeDocument/2006/relationships/image" Target="../media/image16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11" Type="http://schemas.openxmlformats.org/officeDocument/2006/relationships/image" Target="../media/image10.png"/><Relationship Id="rId5" Type="http://schemas.microsoft.com/office/2007/relationships/media" Target="../media/media22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21.mp3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13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4.mp3"/><Relationship Id="rId11" Type="http://schemas.openxmlformats.org/officeDocument/2006/relationships/hyperlink" Target="https://en.wikipedia.org/wiki/File:Ship.svg" TargetMode="External"/><Relationship Id="rId5" Type="http://schemas.microsoft.com/office/2007/relationships/media" Target="../media/media14.mp3"/><Relationship Id="rId10" Type="http://schemas.openxmlformats.org/officeDocument/2006/relationships/image" Target="../media/image14.png"/><Relationship Id="rId4" Type="http://schemas.openxmlformats.org/officeDocument/2006/relationships/audio" Target="../media/media13.mp3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hyperlink" Target="http://adventurequest.wikia.com/wiki/Rare_Treasure_Chest" TargetMode="External"/><Relationship Id="rId3" Type="http://schemas.microsoft.com/office/2007/relationships/media" Target="../media/media23.mp3"/><Relationship Id="rId7" Type="http://schemas.microsoft.com/office/2007/relationships/media" Target="../media/media24.mp3"/><Relationship Id="rId12" Type="http://schemas.openxmlformats.org/officeDocument/2006/relationships/image" Target="../media/image1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5.mp3"/><Relationship Id="rId11" Type="http://schemas.openxmlformats.org/officeDocument/2006/relationships/image" Target="../media/image10.png"/><Relationship Id="rId5" Type="http://schemas.microsoft.com/office/2007/relationships/media" Target="../media/media15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logueseduction.net/anti-static-solutions-cleaning-cloths/analogue-studio-professional-microfibre-record-cleaning-cloth.html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clipground.com/chips-clipar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6225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openxmlformats.org/officeDocument/2006/relationships/hyperlink" Target="https://www.flickr.com/photos/klauspost/92782973" TargetMode="External"/><Relationship Id="rId4" Type="http://schemas.openxmlformats.org/officeDocument/2006/relationships/hyperlink" Target="https://en.wikipedia.org/wiki/File:Ship.sv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adventurequest.wikia.com/wiki/Rare_Treasure_Ch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1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hyperlink" Target="http://www.goodfeet.com/san-antonio/" TargetMode="External"/><Relationship Id="rId20" Type="http://schemas.openxmlformats.org/officeDocument/2006/relationships/hyperlink" Target="https://pixabay.com/en/cloud-weather-rainy-blue-296440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number-3-digit-figure-cipher-150792/" TargetMode="External"/><Relationship Id="rId3" Type="http://schemas.microsoft.com/office/2007/relationships/media" Target="../media/media8.mp3"/><Relationship Id="rId7" Type="http://schemas.openxmlformats.org/officeDocument/2006/relationships/image" Target="../media/image1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p3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png"/><Relationship Id="rId4" Type="http://schemas.openxmlformats.org/officeDocument/2006/relationships/audio" Target="../media/media10.mp3"/><Relationship Id="rId9" Type="http://schemas.openxmlformats.org/officeDocument/2006/relationships/hyperlink" Target="http://pngimg.com/download/272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ffingtonpost.co.uk/2015/08/21/what-your-spots-mean_n_8020392.html" TargetMode="External"/><Relationship Id="rId3" Type="http://schemas.microsoft.com/office/2007/relationships/media" Target="../media/media12.mp3"/><Relationship Id="rId7" Type="http://schemas.openxmlformats.org/officeDocument/2006/relationships/image" Target="../media/image13.jp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slideLayout" Target="../slideLayouts/slideLayout4.xml"/><Relationship Id="rId18" Type="http://schemas.microsoft.com/office/2007/relationships/hdphoto" Target="../media/hdphoto1.wdp"/><Relationship Id="rId3" Type="http://schemas.microsoft.com/office/2007/relationships/media" Target="../media/media8.mp3"/><Relationship Id="rId21" Type="http://schemas.openxmlformats.org/officeDocument/2006/relationships/hyperlink" Target="http://www.huffingtonpost.co.uk/2015/08/21/what-your-spots-mean_n_8020392.html" TargetMode="External"/><Relationship Id="rId7" Type="http://schemas.microsoft.com/office/2007/relationships/media" Target="../media/media10.mp3"/><Relationship Id="rId12" Type="http://schemas.openxmlformats.org/officeDocument/2006/relationships/audio" Target="../media/media12.mp3"/><Relationship Id="rId17" Type="http://schemas.openxmlformats.org/officeDocument/2006/relationships/image" Target="../media/image12.png"/><Relationship Id="rId2" Type="http://schemas.openxmlformats.org/officeDocument/2006/relationships/audio" Target="../media/media7.mp3"/><Relationship Id="rId16" Type="http://schemas.openxmlformats.org/officeDocument/2006/relationships/hyperlink" Target="https://pixabay.com/en/number-3-digit-figure-cipher-150792/" TargetMode="External"/><Relationship Id="rId20" Type="http://schemas.openxmlformats.org/officeDocument/2006/relationships/image" Target="../media/image13.jpg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microsoft.com/office/2007/relationships/media" Target="../media/media12.mp3"/><Relationship Id="rId5" Type="http://schemas.microsoft.com/office/2007/relationships/media" Target="../media/media9.mp3"/><Relationship Id="rId15" Type="http://schemas.openxmlformats.org/officeDocument/2006/relationships/image" Target="../media/image11.png"/><Relationship Id="rId10" Type="http://schemas.openxmlformats.org/officeDocument/2006/relationships/audio" Target="../media/media11.mp3"/><Relationship Id="rId19" Type="http://schemas.openxmlformats.org/officeDocument/2006/relationships/hyperlink" Target="http://pngimg.com/download/2721" TargetMode="External"/><Relationship Id="rId4" Type="http://schemas.openxmlformats.org/officeDocument/2006/relationships/audio" Target="../media/media8.mp3"/><Relationship Id="rId9" Type="http://schemas.microsoft.com/office/2007/relationships/media" Target="../media/media11.mp3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logueseduction.net/anti-static-solutions-cleaning-cloths/analogue-studio-professional-microfibre-record-cleaning-cloth.html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clipground.com/chips-clipar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6225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openxmlformats.org/officeDocument/2006/relationships/hyperlink" Target="https://www.flickr.com/photos/klauspost/92782973" TargetMode="External"/><Relationship Id="rId4" Type="http://schemas.openxmlformats.org/officeDocument/2006/relationships/hyperlink" Target="https://en.wikipedia.org/wiki/File:Ship.sv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adventurequest.wikia.com/wiki/Rare_Treasure_Ch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Consonant clusters: </a:t>
            </a:r>
            <a:r>
              <a:rPr lang="en-US" b="1" dirty="0" err="1"/>
              <a:t>th</a:t>
            </a:r>
            <a:r>
              <a:rPr lang="en-US" b="1" dirty="0"/>
              <a:t> </a:t>
            </a:r>
            <a:r>
              <a:rPr lang="en-US" b="1" dirty="0" err="1"/>
              <a:t>sh</a:t>
            </a:r>
            <a:r>
              <a:rPr lang="en-US" b="1" dirty="0"/>
              <a:t> </a:t>
            </a:r>
            <a:r>
              <a:rPr lang="en-US" b="1" dirty="0" err="1"/>
              <a:t>ch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3 consonant clusters and review 3 vowel clusters.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Consonant clusters 1 printing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  <a:p>
            <a:r>
              <a:rPr lang="en-GB" dirty="0"/>
              <a:t>Pencils and paper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th</a:t>
            </a:r>
            <a:r>
              <a:rPr lang="en-GB" dirty="0"/>
              <a:t> /</a:t>
            </a:r>
            <a:r>
              <a:rPr lang="el-GR" dirty="0"/>
              <a:t>θ</a:t>
            </a:r>
            <a:r>
              <a:rPr lang="en-GB" dirty="0"/>
              <a:t>/, </a:t>
            </a:r>
            <a:r>
              <a:rPr lang="en-GB" dirty="0" err="1"/>
              <a:t>sh</a:t>
            </a:r>
            <a:r>
              <a:rPr lang="en-GB" dirty="0"/>
              <a:t> /ʃ/, </a:t>
            </a:r>
            <a:r>
              <a:rPr lang="en-GB" dirty="0" err="1"/>
              <a:t>ch</a:t>
            </a:r>
            <a:r>
              <a:rPr lang="en-GB" dirty="0"/>
              <a:t> /</a:t>
            </a:r>
            <a:r>
              <a:rPr lang="en-GB" dirty="0" err="1"/>
              <a:t>tʃ</a:t>
            </a:r>
            <a:r>
              <a:rPr lang="en-GB" dirty="0"/>
              <a:t>/.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vowel and consonant cluster practice.</a:t>
            </a:r>
          </a:p>
          <a:p>
            <a:r>
              <a:rPr lang="en-GB" dirty="0"/>
              <a:t>Audio is played for the letters and words.  If you do not wish the audio to play, please mute your speakers.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F2A6175-B8F2-41AD-BAF7-EF553DB91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60" t="6483" r="2471" b="930"/>
          <a:stretch/>
        </p:blipFill>
        <p:spPr>
          <a:xfrm>
            <a:off x="181055" y="715037"/>
            <a:ext cx="2185115" cy="10954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cl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oth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est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ips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mou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 descr="A picture containing food&#10;&#10;Description automatically generated">
            <a:extLst>
              <a:ext uri="{FF2B5EF4-FFF2-40B4-BE49-F238E27FC236}">
                <a16:creationId xmlns:a16="http://schemas.microsoft.com/office/drawing/2014/main" id="{B87FBC08-BCB0-4FA4-BB32-ADC85D8B1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8707" y="2866606"/>
            <a:ext cx="2153110" cy="1507099"/>
          </a:xfrm>
          <a:prstGeom prst="rect">
            <a:avLst/>
          </a:prstGeom>
        </p:spPr>
      </p:pic>
      <p:pic>
        <p:nvPicPr>
          <p:cNvPr id="55" name="Picture 54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914D4AD6-F221-4AD1-AE2F-8ABCF29CA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50184" y="393319"/>
            <a:ext cx="2322198" cy="1792738"/>
          </a:xfrm>
          <a:prstGeom prst="rect">
            <a:avLst/>
          </a:prstGeom>
        </p:spPr>
      </p:pic>
      <p:pic>
        <p:nvPicPr>
          <p:cNvPr id="57" name="Picture 56" descr="A close up of a tool&#10;&#10;Description automatically generated">
            <a:extLst>
              <a:ext uri="{FF2B5EF4-FFF2-40B4-BE49-F238E27FC236}">
                <a16:creationId xmlns:a16="http://schemas.microsoft.com/office/drawing/2014/main" id="{B145FBD8-6587-49F0-B567-6CE8429176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 rot="19725776">
            <a:off x="4844267" y="580953"/>
            <a:ext cx="2281732" cy="1333480"/>
          </a:xfrm>
          <a:prstGeom prst="rect">
            <a:avLst/>
          </a:prstGeom>
        </p:spPr>
      </p:pic>
      <p:pic>
        <p:nvPicPr>
          <p:cNvPr id="58" name="Picture 57" descr="A picture containing cup, shellfish, food, paper&#10;&#10;Description automatically generated">
            <a:extLst>
              <a:ext uri="{FF2B5EF4-FFF2-40B4-BE49-F238E27FC236}">
                <a16:creationId xmlns:a16="http://schemas.microsoft.com/office/drawing/2014/main" id="{3246ED27-5052-4956-9C20-596AD080C5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88" t="1798" r="1221" b="1341"/>
          <a:stretch/>
        </p:blipFill>
        <p:spPr>
          <a:xfrm>
            <a:off x="166613" y="3005895"/>
            <a:ext cx="2213998" cy="1280548"/>
          </a:xfrm>
          <a:prstGeom prst="rect">
            <a:avLst/>
          </a:prstGeom>
        </p:spPr>
      </p:pic>
      <p:pic>
        <p:nvPicPr>
          <p:cNvPr id="59" name="Picture 58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038D8DC2-0560-473C-985C-9DD3B80607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916819" y="2924792"/>
            <a:ext cx="2126165" cy="13820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15A300-5758-F825-44FA-CD486859FC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1CC22153-838D-6410-BFE4-8578F2C9A78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CB45CF35-E14C-E695-048D-AE3A83D2A32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269712-1F86-D4EB-A573-92D991F61E9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F11BDC0D-C665-2ED4-C7CB-4507F05DE5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FD2CE1F5-4D03-7231-30F0-F2A8263C40B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617613" y="133301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302033" y="134981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065501" y="134857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i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898015" y="133851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52" name="Picture 51" descr="A picture containing cup, shellfish, food, paper&#10;&#10;Description automatically generated">
            <a:extLst>
              <a:ext uri="{FF2B5EF4-FFF2-40B4-BE49-F238E27FC236}">
                <a16:creationId xmlns:a16="http://schemas.microsoft.com/office/drawing/2014/main" id="{9A7E9E15-35BF-49B4-844D-03A494B59F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88" t="1798" r="1221" b="1341"/>
          <a:stretch/>
        </p:blipFill>
        <p:spPr>
          <a:xfrm>
            <a:off x="4741685" y="1674095"/>
            <a:ext cx="2213998" cy="128054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DF6D517-A7CA-4BAD-B09D-893493816138}"/>
              </a:ext>
            </a:extLst>
          </p:cNvPr>
          <p:cNvSpPr txBox="1"/>
          <p:nvPr/>
        </p:nvSpPr>
        <p:spPr>
          <a:xfrm>
            <a:off x="2787720" y="133851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66" name="ch">
            <a:hlinkClick r:id="" action="ppaction://media"/>
            <a:extLst>
              <a:ext uri="{FF2B5EF4-FFF2-40B4-BE49-F238E27FC236}">
                <a16:creationId xmlns:a16="http://schemas.microsoft.com/office/drawing/2014/main" id="{10F1EF1E-A198-4653-A234-AA6AA994D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7701" y="3596937"/>
            <a:ext cx="410604" cy="410604"/>
          </a:xfrm>
          <a:prstGeom prst="rect">
            <a:avLst/>
          </a:prstGeom>
        </p:spPr>
      </p:pic>
      <p:pic>
        <p:nvPicPr>
          <p:cNvPr id="68" name="i-sound">
            <a:hlinkClick r:id="" action="ppaction://media"/>
            <a:extLst>
              <a:ext uri="{FF2B5EF4-FFF2-40B4-BE49-F238E27FC236}">
                <a16:creationId xmlns:a16="http://schemas.microsoft.com/office/drawing/2014/main" id="{D2860D4D-B274-4EDA-9AD8-75E50F5000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72681" y="3587432"/>
            <a:ext cx="406518" cy="406518"/>
          </a:xfrm>
          <a:prstGeom prst="rect">
            <a:avLst/>
          </a:prstGeom>
        </p:spPr>
      </p:pic>
      <p:pic>
        <p:nvPicPr>
          <p:cNvPr id="71" name="p-sound">
            <a:hlinkClick r:id="" action="ppaction://media"/>
            <a:extLst>
              <a:ext uri="{FF2B5EF4-FFF2-40B4-BE49-F238E27FC236}">
                <a16:creationId xmlns:a16="http://schemas.microsoft.com/office/drawing/2014/main" id="{47D1EEA0-BA3B-423C-A8CC-A674DC7778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97147" y="3587430"/>
            <a:ext cx="406520" cy="406520"/>
          </a:xfrm>
          <a:prstGeom prst="rect">
            <a:avLst/>
          </a:prstGeom>
        </p:spPr>
      </p:pic>
      <p:pic>
        <p:nvPicPr>
          <p:cNvPr id="72" name="s-sound">
            <a:hlinkClick r:id="" action="ppaction://media"/>
            <a:extLst>
              <a:ext uri="{FF2B5EF4-FFF2-40B4-BE49-F238E27FC236}">
                <a16:creationId xmlns:a16="http://schemas.microsoft.com/office/drawing/2014/main" id="{BF030E29-6919-4359-985D-6E93BE2BF4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71123" y="3584481"/>
            <a:ext cx="412418" cy="4124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5E8754-8F75-8485-6825-E978380E08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85A59FAA-25EC-CF72-B06B-AE23C1B2874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4FF65F1-0F7F-2F74-2A35-452B43C20E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539468-6BDC-3F05-2D6D-BC3385796AB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779CB99-1C84-F5F7-4C03-BB489EF073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58B5E8A-6FAE-05D9-8555-44C2A462231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36579" y="140358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79709" y="139808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432389" y="138940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174396" y="140627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55831" y="140502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59" name="m-sound">
            <a:hlinkClick r:id="" action="ppaction://media"/>
            <a:extLst>
              <a:ext uri="{FF2B5EF4-FFF2-40B4-BE49-F238E27FC236}">
                <a16:creationId xmlns:a16="http://schemas.microsoft.com/office/drawing/2014/main" id="{2AAE5C41-B4FF-4FB6-B706-86F77407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6478" y="3598462"/>
            <a:ext cx="406520" cy="406520"/>
          </a:xfrm>
          <a:prstGeom prst="rect">
            <a:avLst/>
          </a:prstGeom>
        </p:spPr>
      </p:pic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15776" y="3593318"/>
            <a:ext cx="416807" cy="416807"/>
          </a:xfrm>
          <a:prstGeom prst="rect">
            <a:avLst/>
          </a:prstGeom>
        </p:spPr>
      </p:pic>
      <p:pic>
        <p:nvPicPr>
          <p:cNvPr id="58" name="th-no-voice">
            <a:hlinkClick r:id="" action="ppaction://media"/>
            <a:extLst>
              <a:ext uri="{FF2B5EF4-FFF2-40B4-BE49-F238E27FC236}">
                <a16:creationId xmlns:a16="http://schemas.microsoft.com/office/drawing/2014/main" id="{E59C5675-17C8-4824-A12D-C056211569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6706" y="3594927"/>
            <a:ext cx="413588" cy="413588"/>
          </a:xfrm>
          <a:prstGeom prst="rect">
            <a:avLst/>
          </a:prstGeom>
        </p:spPr>
      </p:pic>
      <p:pic>
        <p:nvPicPr>
          <p:cNvPr id="60" name="Picture 59" descr="A picture containing food&#10;&#10;Description automatically generated">
            <a:extLst>
              <a:ext uri="{FF2B5EF4-FFF2-40B4-BE49-F238E27FC236}">
                <a16:creationId xmlns:a16="http://schemas.microsoft.com/office/drawing/2014/main" id="{8E994A9A-CABA-45BF-AAB4-B98079DB7A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6845" y="1566602"/>
            <a:ext cx="2153110" cy="15070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6C5C2A-A5F5-2B58-8946-964E7CA148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74BC83D-E04E-5981-5AE0-CB2D733B762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79E6A143-976B-F457-E985-0B099FD2759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359D6F-BD2C-0F52-70A2-E56D85F43DD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BD261A67-4B81-AD30-0817-FFCFB77B62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705A3FA-B91D-63CF-0E50-FD329799B9E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2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58023" y="133929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57547" y="135609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028453" y="133998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926574" y="134197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34387" y="135560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60" name="r-sound">
            <a:hlinkClick r:id="" action="ppaction://media"/>
            <a:extLst>
              <a:ext uri="{FF2B5EF4-FFF2-40B4-BE49-F238E27FC236}">
                <a16:creationId xmlns:a16="http://schemas.microsoft.com/office/drawing/2014/main" id="{7E8FF9A4-E478-4E79-9015-AF3CDEA52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7454" y="3601411"/>
            <a:ext cx="406519" cy="406519"/>
          </a:xfrm>
          <a:prstGeom prst="rect">
            <a:avLst/>
          </a:prstGeom>
        </p:spPr>
      </p:pic>
      <p:pic>
        <p:nvPicPr>
          <p:cNvPr id="65" name="b-sound">
            <a:hlinkClick r:id="" action="ppaction://media"/>
            <a:extLst>
              <a:ext uri="{FF2B5EF4-FFF2-40B4-BE49-F238E27FC236}">
                <a16:creationId xmlns:a16="http://schemas.microsoft.com/office/drawing/2014/main" id="{6D5FFAB2-13AF-40E7-9ED6-12B1E63E34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3643" y="3594235"/>
            <a:ext cx="406519" cy="406519"/>
          </a:xfrm>
          <a:prstGeom prst="rect">
            <a:avLst/>
          </a:prstGeom>
        </p:spPr>
      </p:pic>
      <p:pic>
        <p:nvPicPr>
          <p:cNvPr id="66" name="u-sound">
            <a:hlinkClick r:id="" action="ppaction://media"/>
            <a:extLst>
              <a:ext uri="{FF2B5EF4-FFF2-40B4-BE49-F238E27FC236}">
                <a16:creationId xmlns:a16="http://schemas.microsoft.com/office/drawing/2014/main" id="{B4D281AF-121F-4A4B-B54B-46A85C08D8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0765" y="3589128"/>
            <a:ext cx="406520" cy="406520"/>
          </a:xfrm>
          <a:prstGeom prst="rect">
            <a:avLst/>
          </a:prstGeom>
        </p:spPr>
      </p:pic>
      <p:pic>
        <p:nvPicPr>
          <p:cNvPr id="67" name="sh">
            <a:hlinkClick r:id="" action="ppaction://media"/>
            <a:extLst>
              <a:ext uri="{FF2B5EF4-FFF2-40B4-BE49-F238E27FC236}">
                <a16:creationId xmlns:a16="http://schemas.microsoft.com/office/drawing/2014/main" id="{13AE166D-6FA5-48BF-81CC-9B7A4B915F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57145" y="3589128"/>
            <a:ext cx="416808" cy="416808"/>
          </a:xfrm>
          <a:prstGeom prst="rect">
            <a:avLst/>
          </a:prstGeom>
        </p:spPr>
      </p:pic>
      <p:pic>
        <p:nvPicPr>
          <p:cNvPr id="68" name="Picture 67" descr="A close up of a tool&#10;&#10;Description automatically generated">
            <a:extLst>
              <a:ext uri="{FF2B5EF4-FFF2-40B4-BE49-F238E27FC236}">
                <a16:creationId xmlns:a16="http://schemas.microsoft.com/office/drawing/2014/main" id="{97BD6F8E-440A-4E03-90B5-864E77766C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 rot="19725776">
            <a:off x="4625130" y="1627065"/>
            <a:ext cx="2281732" cy="13334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8022B0-F0E0-025A-0D0A-086B7F15F5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7ECC27C-D2EF-9481-09F2-5A6AFF5573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C0223156-1FF6-E5B7-6DF2-E61D06BF5B9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DE15E5-E6C5-2E35-6686-EE2805E05B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EF2FDD4-D76D-0247-54F9-05F23E36AA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EE3410EF-BFDE-477C-39F6-BAAD58855B2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87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68359" y="140358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17475" y="139808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973513" y="139684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812162" y="139140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682805" y="139015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53" name="c-sound">
            <a:hlinkClick r:id="" action="ppaction://media"/>
            <a:extLst>
              <a:ext uri="{FF2B5EF4-FFF2-40B4-BE49-F238E27FC236}">
                <a16:creationId xmlns:a16="http://schemas.microsoft.com/office/drawing/2014/main" id="{C5D4971D-44B8-4B7D-B129-48127917A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265" y="3580563"/>
            <a:ext cx="406519" cy="406519"/>
          </a:xfrm>
          <a:prstGeom prst="rect">
            <a:avLst/>
          </a:prstGeom>
        </p:spPr>
      </p:pic>
      <p:pic>
        <p:nvPicPr>
          <p:cNvPr id="59" name="l-sound">
            <a:hlinkClick r:id="" action="ppaction://media"/>
            <a:extLst>
              <a:ext uri="{FF2B5EF4-FFF2-40B4-BE49-F238E27FC236}">
                <a16:creationId xmlns:a16="http://schemas.microsoft.com/office/drawing/2014/main" id="{3C237C16-6F47-4E86-B9AB-E62373835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0123" y="3575387"/>
            <a:ext cx="406519" cy="406519"/>
          </a:xfrm>
          <a:prstGeom prst="rect">
            <a:avLst/>
          </a:prstGeom>
        </p:spPr>
      </p:pic>
      <p:pic>
        <p:nvPicPr>
          <p:cNvPr id="67" name="o-sound">
            <a:hlinkClick r:id="" action="ppaction://media"/>
            <a:extLst>
              <a:ext uri="{FF2B5EF4-FFF2-40B4-BE49-F238E27FC236}">
                <a16:creationId xmlns:a16="http://schemas.microsoft.com/office/drawing/2014/main" id="{B9CAE154-5AFB-4DFE-9242-DB939F419C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84430" y="3580563"/>
            <a:ext cx="406519" cy="406519"/>
          </a:xfrm>
          <a:prstGeom prst="rect">
            <a:avLst/>
          </a:prstGeom>
        </p:spPr>
      </p:pic>
      <p:pic>
        <p:nvPicPr>
          <p:cNvPr id="68" name="th-no-voice">
            <a:hlinkClick r:id="" action="ppaction://media"/>
            <a:extLst>
              <a:ext uri="{FF2B5EF4-FFF2-40B4-BE49-F238E27FC236}">
                <a16:creationId xmlns:a16="http://schemas.microsoft.com/office/drawing/2014/main" id="{1D15B2ED-27D6-45C7-ABFD-706AF39A2B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1446" y="3575387"/>
            <a:ext cx="413588" cy="413588"/>
          </a:xfrm>
          <a:prstGeom prst="rect">
            <a:avLst/>
          </a:prstGeom>
        </p:spPr>
      </p:pic>
      <p:pic>
        <p:nvPicPr>
          <p:cNvPr id="70" name="Picture 6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647BF71-0341-4536-BC66-2A0EE5DBAF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4260" t="6483" r="2471" b="930"/>
          <a:stretch/>
        </p:blipFill>
        <p:spPr>
          <a:xfrm>
            <a:off x="4757449" y="1772435"/>
            <a:ext cx="2185115" cy="10954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41BD3C-5ACF-9EF0-C417-8E1510B861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2851028-CA51-08F2-34D1-43AFD22AF6B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E6080AAF-D6E3-0A5F-CCD7-6F59F9316D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1F30BD-B4E2-EEC2-F1BA-37806C612C9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1120CE45-72E6-33FD-3460-6541982555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61DD48D0-7C86-3521-D02B-485B73C9853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6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317923" y="136071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624025" y="137752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394931" y="137628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i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293052" y="136340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67" name="sh">
            <a:hlinkClick r:id="" action="ppaction://media"/>
            <a:extLst>
              <a:ext uri="{FF2B5EF4-FFF2-40B4-BE49-F238E27FC236}">
                <a16:creationId xmlns:a16="http://schemas.microsoft.com/office/drawing/2014/main" id="{13AE166D-6FA5-48BF-81CC-9B7A4B915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7896" y="3602116"/>
            <a:ext cx="416808" cy="416808"/>
          </a:xfrm>
          <a:prstGeom prst="rect">
            <a:avLst/>
          </a:prstGeom>
        </p:spPr>
      </p:pic>
      <p:pic>
        <p:nvPicPr>
          <p:cNvPr id="58" name="i-sound">
            <a:hlinkClick r:id="" action="ppaction://media"/>
            <a:extLst>
              <a:ext uri="{FF2B5EF4-FFF2-40B4-BE49-F238E27FC236}">
                <a16:creationId xmlns:a16="http://schemas.microsoft.com/office/drawing/2014/main" id="{19E58D91-F2DD-4EBC-86C8-7286AB874B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958" y="3602116"/>
            <a:ext cx="406518" cy="406518"/>
          </a:xfrm>
          <a:prstGeom prst="rect">
            <a:avLst/>
          </a:prstGeom>
        </p:spPr>
      </p:pic>
      <p:pic>
        <p:nvPicPr>
          <p:cNvPr id="59" name="p-sound">
            <a:hlinkClick r:id="" action="ppaction://media"/>
            <a:extLst>
              <a:ext uri="{FF2B5EF4-FFF2-40B4-BE49-F238E27FC236}">
                <a16:creationId xmlns:a16="http://schemas.microsoft.com/office/drawing/2014/main" id="{E67B2076-3436-4E19-9F96-22BE42644C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7853" y="3612404"/>
            <a:ext cx="406520" cy="406520"/>
          </a:xfrm>
          <a:prstGeom prst="rect">
            <a:avLst/>
          </a:prstGeom>
        </p:spPr>
      </p:pic>
      <p:pic>
        <p:nvPicPr>
          <p:cNvPr id="70" name="Picture 69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A1138BDA-0087-42D6-A934-955919FC3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87751" y="1657993"/>
            <a:ext cx="2126165" cy="13820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995158-D36E-5EEA-1469-1FD8D456B2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35E194B-981C-D37B-19F2-CEAC66F2EB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3ABA189-D060-366F-F8DF-090DC881D4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F19E36-AF6F-EA2B-C5E3-DBCE14332A6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FA7A6E53-2D4E-DF0A-186A-6CE23CA47A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1E154204-346F-9C16-5346-60335A276BC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6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615575" y="141786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89203" y="143467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86487" y="141856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62306" y="142055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80911" y="143418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58" name="ch">
            <a:hlinkClick r:id="" action="ppaction://media"/>
            <a:extLst>
              <a:ext uri="{FF2B5EF4-FFF2-40B4-BE49-F238E27FC236}">
                <a16:creationId xmlns:a16="http://schemas.microsoft.com/office/drawing/2014/main" id="{F356FDD9-6AC0-4372-8AC0-2E3AC7491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6506" y="3589128"/>
            <a:ext cx="410604" cy="410604"/>
          </a:xfrm>
          <a:prstGeom prst="rect">
            <a:avLst/>
          </a:prstGeom>
        </p:spPr>
      </p:pic>
      <p:pic>
        <p:nvPicPr>
          <p:cNvPr id="60" name="e-sound">
            <a:hlinkClick r:id="" action="ppaction://media"/>
            <a:extLst>
              <a:ext uri="{FF2B5EF4-FFF2-40B4-BE49-F238E27FC236}">
                <a16:creationId xmlns:a16="http://schemas.microsoft.com/office/drawing/2014/main" id="{657237DC-7B96-498B-A58E-1D493738B7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0237" y="3589128"/>
            <a:ext cx="406518" cy="406518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571A7C4D-1777-4154-950C-CA0181599A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3742" y="3589128"/>
            <a:ext cx="412418" cy="412418"/>
          </a:xfrm>
          <a:prstGeom prst="rect">
            <a:avLst/>
          </a:prstGeom>
        </p:spPr>
      </p:pic>
      <p:pic>
        <p:nvPicPr>
          <p:cNvPr id="67" name="t-sound">
            <a:hlinkClick r:id="" action="ppaction://media"/>
            <a:extLst>
              <a:ext uri="{FF2B5EF4-FFF2-40B4-BE49-F238E27FC236}">
                <a16:creationId xmlns:a16="http://schemas.microsoft.com/office/drawing/2014/main" id="{1D0426E3-65C9-47C3-A9F5-9D62003976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8713" y="3593957"/>
            <a:ext cx="404070" cy="404070"/>
          </a:xfrm>
          <a:prstGeom prst="rect">
            <a:avLst/>
          </a:prstGeom>
        </p:spPr>
      </p:pic>
      <p:pic>
        <p:nvPicPr>
          <p:cNvPr id="68" name="Picture 67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2DB3148A-6C1A-4464-9407-40BE2180FF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85794" y="1437237"/>
            <a:ext cx="2322198" cy="17927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35717B-62FE-2313-C963-FB14DB6476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ABF2E5A-EBF0-3D46-9DED-1D2C835359F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8856148A-11B0-22FB-E711-A91788E73D5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8E611-B2D8-95A9-AE74-644DE8A4FF2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57C697EC-02ED-2476-2ECE-28AB7F5760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AE9726A-9B61-B721-3C3D-A30609A387F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3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2D897-A661-4429-86A1-0FD17C38DFCE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D6C531D4-E448-44F4-A523-33CEE418C870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D26EF2BD-C102-4F09-81F5-C6112A665A8E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5B492B8F-EF71-414C-9716-FA6D9639CD2C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9965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Write on the board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Give a marker / chalk to a student and have them come to the board.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Show him/her one word from the previous slides on a piece of paper, but don’t let the rest of the class see.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student writes the word on the board and the rest of the students must shout out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the other words with different students.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2B3A09AA-7054-4E9C-AF06-AFB9E56EA702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443133D5-F7D0-4947-8011-D9BF38D32B89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025ADE2B-9D83-4B14-AC1E-3594ED4795DB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65" name="Google Shape;1395;p49">
                  <a:extLst>
                    <a:ext uri="{FF2B5EF4-FFF2-40B4-BE49-F238E27FC236}">
                      <a16:creationId xmlns:a16="http://schemas.microsoft.com/office/drawing/2014/main" id="{9602DDE6-BC47-46F2-BF3E-15CF734544E4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396;p49">
                  <a:extLst>
                    <a:ext uri="{FF2B5EF4-FFF2-40B4-BE49-F238E27FC236}">
                      <a16:creationId xmlns:a16="http://schemas.microsoft.com/office/drawing/2014/main" id="{ECFBE004-FC86-4F14-8805-80549FCC3B4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397;p49">
                  <a:extLst>
                    <a:ext uri="{FF2B5EF4-FFF2-40B4-BE49-F238E27FC236}">
                      <a16:creationId xmlns:a16="http://schemas.microsoft.com/office/drawing/2014/main" id="{42E18582-BCB2-4138-80F3-B6763E4540AB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398;p49">
                  <a:extLst>
                    <a:ext uri="{FF2B5EF4-FFF2-40B4-BE49-F238E27FC236}">
                      <a16:creationId xmlns:a16="http://schemas.microsoft.com/office/drawing/2014/main" id="{C72791B7-D70F-4EE1-ACBA-95C3A2BA76CA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399;p49">
                  <a:extLst>
                    <a:ext uri="{FF2B5EF4-FFF2-40B4-BE49-F238E27FC236}">
                      <a16:creationId xmlns:a16="http://schemas.microsoft.com/office/drawing/2014/main" id="{B892F49A-6443-4B7C-BBA9-1435DE2C5D41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400;p49">
                  <a:extLst>
                    <a:ext uri="{FF2B5EF4-FFF2-40B4-BE49-F238E27FC236}">
                      <a16:creationId xmlns:a16="http://schemas.microsoft.com/office/drawing/2014/main" id="{0353C427-B11E-4B87-B34D-99E5219739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401;p49">
                  <a:extLst>
                    <a:ext uri="{FF2B5EF4-FFF2-40B4-BE49-F238E27FC236}">
                      <a16:creationId xmlns:a16="http://schemas.microsoft.com/office/drawing/2014/main" id="{FC72F983-4050-4A94-B07B-9B209D94BFEE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402;p49">
                  <a:extLst>
                    <a:ext uri="{FF2B5EF4-FFF2-40B4-BE49-F238E27FC236}">
                      <a16:creationId xmlns:a16="http://schemas.microsoft.com/office/drawing/2014/main" id="{005DF95E-699F-4EC7-B78F-D715E4AC2B51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Google Shape;1403;p49">
                  <a:extLst>
                    <a:ext uri="{FF2B5EF4-FFF2-40B4-BE49-F238E27FC236}">
                      <a16:creationId xmlns:a16="http://schemas.microsoft.com/office/drawing/2014/main" id="{30114B69-A8A6-476B-BBD0-91AA6E7EA472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oogle Shape;1404;p49">
                  <a:extLst>
                    <a:ext uri="{FF2B5EF4-FFF2-40B4-BE49-F238E27FC236}">
                      <a16:creationId xmlns:a16="http://schemas.microsoft.com/office/drawing/2014/main" id="{42DAE4CD-DD6F-4BFF-8B33-8098580A0C54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Google Shape;1405;p49">
                  <a:extLst>
                    <a:ext uri="{FF2B5EF4-FFF2-40B4-BE49-F238E27FC236}">
                      <a16:creationId xmlns:a16="http://schemas.microsoft.com/office/drawing/2014/main" id="{D14FF8DB-C27D-44F0-B379-DF8FF5D83915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Google Shape;1406;p49">
                  <a:extLst>
                    <a:ext uri="{FF2B5EF4-FFF2-40B4-BE49-F238E27FC236}">
                      <a16:creationId xmlns:a16="http://schemas.microsoft.com/office/drawing/2014/main" id="{76ED4397-08DF-4EE4-A68B-602A34E56F4F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1407;p49">
                  <a:extLst>
                    <a:ext uri="{FF2B5EF4-FFF2-40B4-BE49-F238E27FC236}">
                      <a16:creationId xmlns:a16="http://schemas.microsoft.com/office/drawing/2014/main" id="{BF834073-98D2-494E-8818-111EB260B039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1408;p49">
                  <a:extLst>
                    <a:ext uri="{FF2B5EF4-FFF2-40B4-BE49-F238E27FC236}">
                      <a16:creationId xmlns:a16="http://schemas.microsoft.com/office/drawing/2014/main" id="{C2B4FA78-D720-4B1D-9BC0-077FC12DA682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Google Shape;1409;p49">
                  <a:extLst>
                    <a:ext uri="{FF2B5EF4-FFF2-40B4-BE49-F238E27FC236}">
                      <a16:creationId xmlns:a16="http://schemas.microsoft.com/office/drawing/2014/main" id="{AAC7E67F-D2BE-4789-80A4-96ABFD0ADCBE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Google Shape;1410;p49">
                  <a:extLst>
                    <a:ext uri="{FF2B5EF4-FFF2-40B4-BE49-F238E27FC236}">
                      <a16:creationId xmlns:a16="http://schemas.microsoft.com/office/drawing/2014/main" id="{5B6E9DAB-0A86-4F53-9AC2-CA4A089CE0FE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1411;p49">
                  <a:extLst>
                    <a:ext uri="{FF2B5EF4-FFF2-40B4-BE49-F238E27FC236}">
                      <a16:creationId xmlns:a16="http://schemas.microsoft.com/office/drawing/2014/main" id="{C71712BE-B855-489E-8850-2907D253BE0F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412;p49">
                  <a:extLst>
                    <a:ext uri="{FF2B5EF4-FFF2-40B4-BE49-F238E27FC236}">
                      <a16:creationId xmlns:a16="http://schemas.microsoft.com/office/drawing/2014/main" id="{8A62C2EA-A7AF-4513-814C-D45B2CE595C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413;p49">
                  <a:extLst>
                    <a:ext uri="{FF2B5EF4-FFF2-40B4-BE49-F238E27FC236}">
                      <a16:creationId xmlns:a16="http://schemas.microsoft.com/office/drawing/2014/main" id="{F8B5556E-6275-4560-AE9B-82CB2804993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414;p49">
                  <a:extLst>
                    <a:ext uri="{FF2B5EF4-FFF2-40B4-BE49-F238E27FC236}">
                      <a16:creationId xmlns:a16="http://schemas.microsoft.com/office/drawing/2014/main" id="{9B26CFA8-D778-402F-BFD5-17D0406F6FDD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415;p49">
                  <a:extLst>
                    <a:ext uri="{FF2B5EF4-FFF2-40B4-BE49-F238E27FC236}">
                      <a16:creationId xmlns:a16="http://schemas.microsoft.com/office/drawing/2014/main" id="{723A8EEC-E630-4655-B428-81A7DBEE39E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416;p49">
                  <a:extLst>
                    <a:ext uri="{FF2B5EF4-FFF2-40B4-BE49-F238E27FC236}">
                      <a16:creationId xmlns:a16="http://schemas.microsoft.com/office/drawing/2014/main" id="{12F98A2E-0D3D-44AF-90A6-9BF65C6541A9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417;p49">
                  <a:extLst>
                    <a:ext uri="{FF2B5EF4-FFF2-40B4-BE49-F238E27FC236}">
                      <a16:creationId xmlns:a16="http://schemas.microsoft.com/office/drawing/2014/main" id="{56FC6E2B-C2EC-4643-A9A1-DB9461B6CF04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418;p49">
                  <a:extLst>
                    <a:ext uri="{FF2B5EF4-FFF2-40B4-BE49-F238E27FC236}">
                      <a16:creationId xmlns:a16="http://schemas.microsoft.com/office/drawing/2014/main" id="{6694E35D-4DC4-4FF4-808A-5CA8BBCFFE7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419;p49">
                  <a:extLst>
                    <a:ext uri="{FF2B5EF4-FFF2-40B4-BE49-F238E27FC236}">
                      <a16:creationId xmlns:a16="http://schemas.microsoft.com/office/drawing/2014/main" id="{8FA19907-183B-4A99-AFE7-19C3FFBBB2F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420;p49">
                  <a:extLst>
                    <a:ext uri="{FF2B5EF4-FFF2-40B4-BE49-F238E27FC236}">
                      <a16:creationId xmlns:a16="http://schemas.microsoft.com/office/drawing/2014/main" id="{3ABCE39E-8F35-4EBA-A36F-24A2179D5E8A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421;p49">
                  <a:extLst>
                    <a:ext uri="{FF2B5EF4-FFF2-40B4-BE49-F238E27FC236}">
                      <a16:creationId xmlns:a16="http://schemas.microsoft.com/office/drawing/2014/main" id="{4A48A91A-68F5-4916-8F48-F39D6DBEAD30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422;p49">
                  <a:extLst>
                    <a:ext uri="{FF2B5EF4-FFF2-40B4-BE49-F238E27FC236}">
                      <a16:creationId xmlns:a16="http://schemas.microsoft.com/office/drawing/2014/main" id="{43F991F5-275B-4FA6-B559-94ABA9B76F83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C80FF-9E32-49B4-BA17-C4BF0C8F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81" y="932266"/>
            <a:ext cx="5012968" cy="356722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23E0FBD-30F8-4A1D-BC8D-27E19FF0D8F5}"/>
              </a:ext>
            </a:extLst>
          </p:cNvPr>
          <p:cNvGrpSpPr/>
          <p:nvPr/>
        </p:nvGrpSpPr>
        <p:grpSpPr>
          <a:xfrm>
            <a:off x="2687498" y="103269"/>
            <a:ext cx="1880650" cy="406729"/>
            <a:chOff x="5476397" y="4035109"/>
            <a:chExt cx="1550126" cy="40672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4EC78FA-F4A2-4061-8FE8-A1F3BDD617A1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1350E5-3A35-481F-9885-A5F0DCDB9B04}"/>
                </a:ext>
              </a:extLst>
            </p:cNvPr>
            <p:cNvSpPr txBox="1"/>
            <p:nvPr/>
          </p:nvSpPr>
          <p:spPr>
            <a:xfrm>
              <a:off x="5612650" y="4084584"/>
              <a:ext cx="1308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Write on the board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8AB118-D3AC-70E5-14FD-F81180B8D7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423A29B3-2C2B-827F-A68B-8FFD9C2D87F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E56C457D-396E-DA61-B803-D5B5CFCA9B1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2F7742-2CEF-26AD-3959-8DD8E5D260E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14D54D83-AE30-2010-8D58-4F1D7E4135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71E433D-C994-5281-0465-36F93B91CCC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5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38102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Writing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sitting down with a pencil and piece of paper.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to write down the words for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When everyone has finished, go back to the previous slides to check their answers.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51543-A226-4D9F-B675-3CCB14C73E32}"/>
              </a:ext>
            </a:extLst>
          </p:cNvPr>
          <p:cNvGrpSpPr/>
          <p:nvPr/>
        </p:nvGrpSpPr>
        <p:grpSpPr>
          <a:xfrm>
            <a:off x="214504" y="197690"/>
            <a:ext cx="363552" cy="369332"/>
            <a:chOff x="214504" y="234860"/>
            <a:chExt cx="363552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084439-CFE8-4631-8B0E-CFBA976980B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29458-B4F4-421D-94C2-D39713C962E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8749CE-C5C2-4B70-8810-7B6A414B1DAD}"/>
              </a:ext>
            </a:extLst>
          </p:cNvPr>
          <p:cNvGrpSpPr/>
          <p:nvPr/>
        </p:nvGrpSpPr>
        <p:grpSpPr>
          <a:xfrm>
            <a:off x="2563142" y="192791"/>
            <a:ext cx="363552" cy="369332"/>
            <a:chOff x="214504" y="234860"/>
            <a:chExt cx="363552" cy="36933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CD1C35B-7214-4DC4-986F-1B4527D9ADA2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D43CDE-DFED-408B-8070-40392751654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63666-9E55-4492-984D-6CDBDEB1721B}"/>
              </a:ext>
            </a:extLst>
          </p:cNvPr>
          <p:cNvGrpSpPr/>
          <p:nvPr/>
        </p:nvGrpSpPr>
        <p:grpSpPr>
          <a:xfrm>
            <a:off x="4913918" y="190765"/>
            <a:ext cx="363552" cy="369332"/>
            <a:chOff x="214504" y="234860"/>
            <a:chExt cx="363552" cy="36933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6EE902-7ABB-4273-871B-3770A7D42CB4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103D82-75AD-4BD7-9EEA-15D96B2D432C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08ADD6-09C1-46A9-B2A6-ED514C79088E}"/>
              </a:ext>
            </a:extLst>
          </p:cNvPr>
          <p:cNvGrpSpPr/>
          <p:nvPr/>
        </p:nvGrpSpPr>
        <p:grpSpPr>
          <a:xfrm>
            <a:off x="214504" y="2556882"/>
            <a:ext cx="363552" cy="369332"/>
            <a:chOff x="214504" y="234860"/>
            <a:chExt cx="363552" cy="36933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686BC66-C7B1-491F-8EA2-7C671C31A06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CDA390-2E2C-4155-9B91-D9E362D6C1D8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7B922-1024-4A1B-8115-47FB214D30F7}"/>
              </a:ext>
            </a:extLst>
          </p:cNvPr>
          <p:cNvGrpSpPr/>
          <p:nvPr/>
        </p:nvGrpSpPr>
        <p:grpSpPr>
          <a:xfrm>
            <a:off x="2563142" y="2551983"/>
            <a:ext cx="363552" cy="369332"/>
            <a:chOff x="214504" y="234860"/>
            <a:chExt cx="363552" cy="36933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90AEB7-BA5A-455C-B276-049D5AE2B0A1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5C6B819-B3FB-41DA-9C5E-194C5C8614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E71B2F-D229-49D9-8390-6E6F398A4D6E}"/>
              </a:ext>
            </a:extLst>
          </p:cNvPr>
          <p:cNvGrpSpPr/>
          <p:nvPr/>
        </p:nvGrpSpPr>
        <p:grpSpPr>
          <a:xfrm>
            <a:off x="4913918" y="2549957"/>
            <a:ext cx="363552" cy="369332"/>
            <a:chOff x="214504" y="234860"/>
            <a:chExt cx="363552" cy="36933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52D1472-86C4-4BA5-A6BA-1401F2AA0EC7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F916FFF-FC80-4EE1-8486-35C10B6B61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6</a:t>
              </a:r>
            </a:p>
          </p:txBody>
        </p:sp>
      </p:grpSp>
      <p:pic>
        <p:nvPicPr>
          <p:cNvPr id="91" name="Picture 90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A5C15E95-3A41-45AB-B923-6E3888C71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095" y="616491"/>
            <a:ext cx="2126165" cy="1382007"/>
          </a:xfrm>
          <a:prstGeom prst="rect">
            <a:avLst/>
          </a:prstGeom>
        </p:spPr>
      </p:pic>
      <p:pic>
        <p:nvPicPr>
          <p:cNvPr id="92" name="Picture 91" descr="A picture containing food&#10;&#10;Description automatically generated">
            <a:extLst>
              <a:ext uri="{FF2B5EF4-FFF2-40B4-BE49-F238E27FC236}">
                <a16:creationId xmlns:a16="http://schemas.microsoft.com/office/drawing/2014/main" id="{C1D0E0DA-0527-43F8-A9E8-A7872BA0F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11948" y="526604"/>
            <a:ext cx="2153110" cy="1507099"/>
          </a:xfrm>
          <a:prstGeom prst="rect">
            <a:avLst/>
          </a:prstGeom>
        </p:spPr>
      </p:pic>
      <p:pic>
        <p:nvPicPr>
          <p:cNvPr id="93" name="Picture 9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0F447CA-F970-490E-BFFC-E7FD300641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260" t="6483" r="2471" b="930"/>
          <a:stretch/>
        </p:blipFill>
        <p:spPr>
          <a:xfrm>
            <a:off x="2538293" y="3089988"/>
            <a:ext cx="2185115" cy="1095434"/>
          </a:xfrm>
          <a:prstGeom prst="rect">
            <a:avLst/>
          </a:prstGeom>
        </p:spPr>
      </p:pic>
      <p:pic>
        <p:nvPicPr>
          <p:cNvPr id="94" name="Picture 93" descr="A close up of a tool&#10;&#10;Description automatically generated">
            <a:extLst>
              <a:ext uri="{FF2B5EF4-FFF2-40B4-BE49-F238E27FC236}">
                <a16:creationId xmlns:a16="http://schemas.microsoft.com/office/drawing/2014/main" id="{A2F34132-22D8-45F6-99C4-6A52E1A6E2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 rot="19725776">
            <a:off x="4870298" y="2936430"/>
            <a:ext cx="2281732" cy="1333480"/>
          </a:xfrm>
          <a:prstGeom prst="rect">
            <a:avLst/>
          </a:prstGeom>
        </p:spPr>
      </p:pic>
      <p:pic>
        <p:nvPicPr>
          <p:cNvPr id="95" name="Picture 94" descr="A picture containing cup, shellfish, food, paper&#10;&#10;Description automatically generated">
            <a:extLst>
              <a:ext uri="{FF2B5EF4-FFF2-40B4-BE49-F238E27FC236}">
                <a16:creationId xmlns:a16="http://schemas.microsoft.com/office/drawing/2014/main" id="{B84F8FEF-142E-4B75-AE07-0FEA2C9DB8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88" t="1798" r="1221" b="1341"/>
          <a:stretch/>
        </p:blipFill>
        <p:spPr>
          <a:xfrm>
            <a:off x="2530902" y="622592"/>
            <a:ext cx="2213998" cy="1280548"/>
          </a:xfrm>
          <a:prstGeom prst="rect">
            <a:avLst/>
          </a:prstGeom>
        </p:spPr>
      </p:pic>
      <p:pic>
        <p:nvPicPr>
          <p:cNvPr id="96" name="Picture 95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09402428-4DE7-4C65-904C-C6C74F999E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0963" y="2719445"/>
            <a:ext cx="2322198" cy="1792738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645BDFB-7929-47BF-BE9E-70803CDD4D9B}"/>
              </a:ext>
            </a:extLst>
          </p:cNvPr>
          <p:cNvGrpSpPr/>
          <p:nvPr/>
        </p:nvGrpSpPr>
        <p:grpSpPr>
          <a:xfrm>
            <a:off x="1208551" y="1104397"/>
            <a:ext cx="5050844" cy="2687046"/>
            <a:chOff x="1818543" y="1380546"/>
            <a:chExt cx="5050844" cy="2687046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178EEA2-EB4B-4568-A3A3-F5F158C5AAC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FB84E9-40FB-4F2C-AC59-FF99984B517D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Writing quiz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write the words?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lvl="0" algn="ctr">
                <a:buClrTx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Press space to start.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ACBD8D7-4AE8-4E6E-9421-E2FFBE9BDD94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Google Shape;468;p32">
                <a:extLst>
                  <a:ext uri="{FF2B5EF4-FFF2-40B4-BE49-F238E27FC236}">
                    <a16:creationId xmlns:a16="http://schemas.microsoft.com/office/drawing/2014/main" id="{DF857C4B-B2A1-4BBF-8411-1E6DA9699AE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469;p32">
                <a:extLst>
                  <a:ext uri="{FF2B5EF4-FFF2-40B4-BE49-F238E27FC236}">
                    <a16:creationId xmlns:a16="http://schemas.microsoft.com/office/drawing/2014/main" id="{283D5E4E-5915-44E5-9E16-9497E2BD484D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470;p32">
                <a:extLst>
                  <a:ext uri="{FF2B5EF4-FFF2-40B4-BE49-F238E27FC236}">
                    <a16:creationId xmlns:a16="http://schemas.microsoft.com/office/drawing/2014/main" id="{C53850F1-06AE-4BAC-A5D5-8B2525AC70AC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471;p32">
                <a:extLst>
                  <a:ext uri="{FF2B5EF4-FFF2-40B4-BE49-F238E27FC236}">
                    <a16:creationId xmlns:a16="http://schemas.microsoft.com/office/drawing/2014/main" id="{BE6A4B1D-8862-4AC7-A98B-51E5C2D1460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472;p32">
                <a:extLst>
                  <a:ext uri="{FF2B5EF4-FFF2-40B4-BE49-F238E27FC236}">
                    <a16:creationId xmlns:a16="http://schemas.microsoft.com/office/drawing/2014/main" id="{67AEB1C5-E2D4-423F-97D2-03517784B3B5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473;p32">
                <a:extLst>
                  <a:ext uri="{FF2B5EF4-FFF2-40B4-BE49-F238E27FC236}">
                    <a16:creationId xmlns:a16="http://schemas.microsoft.com/office/drawing/2014/main" id="{484857CC-20EE-44D1-8142-6C399BF3630C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474;p32">
                <a:extLst>
                  <a:ext uri="{FF2B5EF4-FFF2-40B4-BE49-F238E27FC236}">
                    <a16:creationId xmlns:a16="http://schemas.microsoft.com/office/drawing/2014/main" id="{A6AE0F4B-2E59-4722-BCDF-8298E6939DC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475;p32">
                <a:extLst>
                  <a:ext uri="{FF2B5EF4-FFF2-40B4-BE49-F238E27FC236}">
                    <a16:creationId xmlns:a16="http://schemas.microsoft.com/office/drawing/2014/main" id="{5CAF7A91-F040-4B56-8D46-D8644B04E863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476;p32">
                <a:extLst>
                  <a:ext uri="{FF2B5EF4-FFF2-40B4-BE49-F238E27FC236}">
                    <a16:creationId xmlns:a16="http://schemas.microsoft.com/office/drawing/2014/main" id="{7B03B21B-A681-475A-85A2-53E6B00083B1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477;p32">
                <a:extLst>
                  <a:ext uri="{FF2B5EF4-FFF2-40B4-BE49-F238E27FC236}">
                    <a16:creationId xmlns:a16="http://schemas.microsoft.com/office/drawing/2014/main" id="{36048B3B-3101-444C-BD82-BD83B9E815D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478;p32">
                <a:extLst>
                  <a:ext uri="{FF2B5EF4-FFF2-40B4-BE49-F238E27FC236}">
                    <a16:creationId xmlns:a16="http://schemas.microsoft.com/office/drawing/2014/main" id="{EAC8B3AC-6AAB-4FE5-BB91-AFF99835BD2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479;p32">
                <a:extLst>
                  <a:ext uri="{FF2B5EF4-FFF2-40B4-BE49-F238E27FC236}">
                    <a16:creationId xmlns:a16="http://schemas.microsoft.com/office/drawing/2014/main" id="{154273D1-320E-4A62-8790-99F5FC82146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480;p32">
                <a:extLst>
                  <a:ext uri="{FF2B5EF4-FFF2-40B4-BE49-F238E27FC236}">
                    <a16:creationId xmlns:a16="http://schemas.microsoft.com/office/drawing/2014/main" id="{81F9D2DE-5E9F-4A50-B4DF-05783083DBC4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481;p32">
                <a:extLst>
                  <a:ext uri="{FF2B5EF4-FFF2-40B4-BE49-F238E27FC236}">
                    <a16:creationId xmlns:a16="http://schemas.microsoft.com/office/drawing/2014/main" id="{88E8983F-8F01-4699-A183-23E15ED83398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482;p32">
                <a:extLst>
                  <a:ext uri="{FF2B5EF4-FFF2-40B4-BE49-F238E27FC236}">
                    <a16:creationId xmlns:a16="http://schemas.microsoft.com/office/drawing/2014/main" id="{65DC20B4-271C-47E5-A0D9-70AB09CCCCF7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483;p32">
                <a:extLst>
                  <a:ext uri="{FF2B5EF4-FFF2-40B4-BE49-F238E27FC236}">
                    <a16:creationId xmlns:a16="http://schemas.microsoft.com/office/drawing/2014/main" id="{FA6D54A0-0ACA-4D20-BE10-59E827D6F504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484;p32">
                <a:extLst>
                  <a:ext uri="{FF2B5EF4-FFF2-40B4-BE49-F238E27FC236}">
                    <a16:creationId xmlns:a16="http://schemas.microsoft.com/office/drawing/2014/main" id="{FC1B092B-3125-423D-8AD6-F9216DCD7A7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D0163-CA60-63DC-9A25-34453A4E1B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937CD479-BB1F-5549-4610-DA380EFA6F5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>
              <a:extLst>
                <a:ext uri="{FF2B5EF4-FFF2-40B4-BE49-F238E27FC236}">
                  <a16:creationId xmlns:a16="http://schemas.microsoft.com/office/drawing/2014/main" id="{E0B7FC90-BA6C-6754-58F9-BFB2C48B6F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35C343-67E9-0999-C8B9-1C89F94FBC1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AEA40F40-4420-F145-CA58-8F4BA8A17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4F9C7FEB-C00B-8FC0-889E-0F8C473E04D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3" grpId="0" animBg="1"/>
      <p:bldP spid="56" grpId="0" animBg="1"/>
      <p:bldP spid="4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53546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“Consonant clusters 1” printing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letter.  Clearly show the directions of printing each letter and emphasize the importance of staying on the line.  Then draw a picture of the first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 is,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101"/>
            <a:ext cx="637574" cy="542925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52841"/>
              <a:ext cx="637574" cy="5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FE31BCD-225E-4413-93BE-CEFD1F9A4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624" y="152052"/>
            <a:ext cx="3641544" cy="48264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61F4B-3FDF-4DE7-9089-2FE3978B1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267" y="149513"/>
            <a:ext cx="3642980" cy="48264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D9F708-C92D-D01A-77FD-978D677333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4E7A50BC-FB65-5A8A-9CA0-64AD4D3AE3D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47E031AF-0CFD-3AD6-E31C-6E36F673C85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F73D22-061E-FD67-EE46-2808DFBA7C8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678E526F-A8E0-012F-8169-2DCAFDBF9D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EB503ADD-F467-165F-968B-0FDC070E804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23" y="3081997"/>
            <a:ext cx="7964555" cy="915985"/>
          </a:xfrm>
        </p:spPr>
        <p:txBody>
          <a:bodyPr/>
          <a:lstStyle/>
          <a:p>
            <a:r>
              <a:rPr lang="en-US" sz="4000" dirty="0"/>
              <a:t>Consonant clusters: </a:t>
            </a:r>
            <a:r>
              <a:rPr lang="en-US" sz="4000" dirty="0" err="1"/>
              <a:t>th</a:t>
            </a:r>
            <a:r>
              <a:rPr lang="en-US" sz="4000" dirty="0"/>
              <a:t> </a:t>
            </a:r>
            <a:r>
              <a:rPr lang="en-US" sz="4000" dirty="0" err="1"/>
              <a:t>sh</a:t>
            </a:r>
            <a:r>
              <a:rPr lang="en-US" sz="4000" dirty="0"/>
              <a:t> </a:t>
            </a:r>
            <a:r>
              <a:rPr lang="en-US" sz="4000"/>
              <a:t>ch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864" y="3883870"/>
            <a:ext cx="2300273" cy="462600"/>
          </a:xfrm>
        </p:spPr>
        <p:txBody>
          <a:bodyPr/>
          <a:lstStyle/>
          <a:p>
            <a:r>
              <a:rPr lang="en-GB" dirty="0"/>
              <a:t>- Lesson 2 -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D1FC9C-CB90-D924-2115-63055A2F91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45BA1F37-E325-F4C7-7EEF-D94DB5E6CA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76B7F30B-047C-B103-A590-4F7F4843F52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DFCB6F-5C65-968D-F8AB-C76FF6871FE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E2473109-BF4B-1C86-F90C-FA0F9C6AD8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59EE39F2-E553-6092-8664-215F938EAD4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Review the previous clusters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sounds and pictures by clicking the 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784137" y="4084584"/>
              <a:ext cx="965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review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269359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/ʊ/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picture containing tattoo&#10;&#10;Description automatically generated">
            <a:extLst>
              <a:ext uri="{FF2B5EF4-FFF2-40B4-BE49-F238E27FC236}">
                <a16:creationId xmlns:a16="http://schemas.microsoft.com/office/drawing/2014/main" id="{10B3D1A6-77F7-44D7-A18D-9D9FF201CF3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30020" y="1371282"/>
            <a:ext cx="1849408" cy="1246204"/>
          </a:xfrm>
          <a:prstGeom prst="rect">
            <a:avLst/>
          </a:prstGeom>
        </p:spPr>
      </p:pic>
      <p:pic>
        <p:nvPicPr>
          <p:cNvPr id="76" name="Picture 7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1E30BE13-AAAF-402C-B5C4-001BD1EED4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721454" y="1026133"/>
            <a:ext cx="1834582" cy="1918517"/>
          </a:xfrm>
          <a:prstGeom prst="rect">
            <a:avLst/>
          </a:prstGeom>
        </p:spPr>
      </p:pic>
      <p:pic>
        <p:nvPicPr>
          <p:cNvPr id="77" name="Picture 76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E1A5BB2A-0507-4380-A24B-63AAA35AB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977109" y="1405062"/>
            <a:ext cx="1888270" cy="1040235"/>
          </a:xfrm>
          <a:prstGeom prst="rect">
            <a:avLst/>
          </a:prstGeom>
        </p:spPr>
      </p:pic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266995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/i:/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269372"/>
            <a:ext cx="178437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aʊ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102" name="oo-short">
            <a:hlinkClick r:id="" action="ppaction://media"/>
            <a:extLst>
              <a:ext uri="{FF2B5EF4-FFF2-40B4-BE49-F238E27FC236}">
                <a16:creationId xmlns:a16="http://schemas.microsoft.com/office/drawing/2014/main" id="{B7E2CD47-56D3-4ABE-B543-8F2752F22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9944" y="3462334"/>
            <a:ext cx="416808" cy="416808"/>
          </a:xfrm>
          <a:prstGeom prst="rect">
            <a:avLst/>
          </a:prstGeom>
        </p:spPr>
      </p:pic>
      <p:pic>
        <p:nvPicPr>
          <p:cNvPr id="103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119687E0-0343-4C08-8E1B-77FAB43F9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1442" y="4375889"/>
            <a:ext cx="416808" cy="416808"/>
          </a:xfrm>
          <a:prstGeom prst="rect">
            <a:avLst/>
          </a:prstGeom>
        </p:spPr>
      </p:pic>
      <p:pic>
        <p:nvPicPr>
          <p:cNvPr id="104" name="ee">
            <a:hlinkClick r:id="" action="ppaction://media"/>
            <a:extLst>
              <a:ext uri="{FF2B5EF4-FFF2-40B4-BE49-F238E27FC236}">
                <a16:creationId xmlns:a16="http://schemas.microsoft.com/office/drawing/2014/main" id="{E511FD6A-A0BD-4A62-89BB-67FD7CA8C2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7327" y="3445915"/>
            <a:ext cx="416808" cy="416808"/>
          </a:xfrm>
          <a:prstGeom prst="rect">
            <a:avLst/>
          </a:prstGeom>
        </p:spPr>
      </p:pic>
      <p:pic>
        <p:nvPicPr>
          <p:cNvPr id="106" name="ee-bee-US">
            <a:hlinkClick r:id="" action="ppaction://media"/>
            <a:extLst>
              <a:ext uri="{FF2B5EF4-FFF2-40B4-BE49-F238E27FC236}">
                <a16:creationId xmlns:a16="http://schemas.microsoft.com/office/drawing/2014/main" id="{576B8CBE-533F-48D7-A579-A49A0B23C9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1025" y="4352198"/>
            <a:ext cx="416808" cy="416808"/>
          </a:xfrm>
          <a:prstGeom prst="rect">
            <a:avLst/>
          </a:prstGeom>
        </p:spPr>
      </p:pic>
      <p:pic>
        <p:nvPicPr>
          <p:cNvPr id="107" name="ou">
            <a:hlinkClick r:id="" action="ppaction://media"/>
            <a:extLst>
              <a:ext uri="{FF2B5EF4-FFF2-40B4-BE49-F238E27FC236}">
                <a16:creationId xmlns:a16="http://schemas.microsoft.com/office/drawing/2014/main" id="{A59D7C21-8852-4BF8-ACD0-A52390F864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00700" y="3442004"/>
            <a:ext cx="416807" cy="416807"/>
          </a:xfrm>
          <a:prstGeom prst="rect">
            <a:avLst/>
          </a:prstGeom>
        </p:spPr>
      </p:pic>
      <p:pic>
        <p:nvPicPr>
          <p:cNvPr id="108" name="ou-cloud-US">
            <a:hlinkClick r:id="" action="ppaction://media"/>
            <a:extLst>
              <a:ext uri="{FF2B5EF4-FFF2-40B4-BE49-F238E27FC236}">
                <a16:creationId xmlns:a16="http://schemas.microsoft.com/office/drawing/2014/main" id="{7133D673-7EEB-458A-8E32-C58A7B44C0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98113" y="4375889"/>
            <a:ext cx="416807" cy="416807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90384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oo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89895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ee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90599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ou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8CBB56-B820-2398-91A0-B6327804340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5AA9A3E-FE48-5166-5CFC-F85ADF43749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D90D549-3326-8FE1-A0B9-CC398C36BDC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6C7FBD-1E84-AFD1-760A-F60B3B053A1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C2260DA4-C039-17D1-E314-96DADC7145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96FF4FF-248C-C6C9-3CC7-AFA9149126D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3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653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6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35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A1984-0429-4F24-A7A9-18D7102BC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40045" y="992795"/>
            <a:ext cx="2242279" cy="31470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59900" y="1086121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th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49827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897886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th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494752" y="27074"/>
              <a:ext cx="976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l-GR" sz="4400" b="1" dirty="0">
                  <a:latin typeface="Calibri" panose="020F0502020204030204" pitchFamily="34" charset="0"/>
                </a:rPr>
                <a:t>θ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10" name="th-no-voice">
            <a:hlinkClick r:id="" action="ppaction://media"/>
            <a:extLst>
              <a:ext uri="{FF2B5EF4-FFF2-40B4-BE49-F238E27FC236}">
                <a16:creationId xmlns:a16="http://schemas.microsoft.com/office/drawing/2014/main" id="{2E8397FC-AFA6-4369-9713-1FFCEBE18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2469" y="1781249"/>
            <a:ext cx="413588" cy="413588"/>
          </a:xfrm>
          <a:prstGeom prst="rect">
            <a:avLst/>
          </a:prstGeom>
        </p:spPr>
      </p:pic>
      <p:pic>
        <p:nvPicPr>
          <p:cNvPr id="11" name="th-no-voice-three-US">
            <a:hlinkClick r:id="" action="ppaction://media"/>
            <a:extLst>
              <a:ext uri="{FF2B5EF4-FFF2-40B4-BE49-F238E27FC236}">
                <a16:creationId xmlns:a16="http://schemas.microsoft.com/office/drawing/2014/main" id="{F854E9D5-7533-40C3-984A-81C4E0C625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2469" y="3020932"/>
            <a:ext cx="413588" cy="413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EC8EBD-FD8E-8D2B-4476-AAD52D5AA2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3A4AC9B0-1F94-7154-C6B8-1ED88081746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B0EE6A3F-8E7D-F1CC-1089-5EF3B94BC89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6200C7-062F-4B3C-8F5E-11FDAF47886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41F2784-AC3C-7104-7272-10750E971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E6946195-C902-7952-4706-E8322C2CF01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1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31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standing and looking at the camera&#10;&#10;Description automatically generated">
            <a:extLst>
              <a:ext uri="{FF2B5EF4-FFF2-40B4-BE49-F238E27FC236}">
                <a16:creationId xmlns:a16="http://schemas.microsoft.com/office/drawing/2014/main" id="{67093AC4-2711-483F-BD35-5BA6C164B3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49590" y="882522"/>
            <a:ext cx="2866580" cy="35116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67334" y="1128697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sh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64115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12174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eep</a:t>
            </a:r>
            <a:endParaRPr lang="en-US" sz="3600" b="1" u="sng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sh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580511" y="27074"/>
              <a:ext cx="8050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/ʃ/</a:t>
              </a:r>
            </a:p>
          </p:txBody>
        </p:sp>
      </p:grpSp>
      <p:pic>
        <p:nvPicPr>
          <p:cNvPr id="6" name="sh">
            <a:hlinkClick r:id="" action="ppaction://media"/>
            <a:extLst>
              <a:ext uri="{FF2B5EF4-FFF2-40B4-BE49-F238E27FC236}">
                <a16:creationId xmlns:a16="http://schemas.microsoft.com/office/drawing/2014/main" id="{979A98C9-8014-4185-89A8-E97DF37BD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2220" y="1816691"/>
            <a:ext cx="416808" cy="416808"/>
          </a:xfrm>
          <a:prstGeom prst="rect">
            <a:avLst/>
          </a:prstGeom>
        </p:spPr>
      </p:pic>
      <p:pic>
        <p:nvPicPr>
          <p:cNvPr id="7" name="sh-sheep-US">
            <a:hlinkClick r:id="" action="ppaction://media"/>
            <a:extLst>
              <a:ext uri="{FF2B5EF4-FFF2-40B4-BE49-F238E27FC236}">
                <a16:creationId xmlns:a16="http://schemas.microsoft.com/office/drawing/2014/main" id="{7953D26B-7612-4773-B37D-1C1FCAAE50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2236" y="3064593"/>
            <a:ext cx="416808" cy="41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FC55A2-0ADF-0A4D-E5D7-C2E563C5A6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3698AB7E-ED18-937A-ABB8-04C2CAF3B90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6E2A2840-82B5-2894-49BB-A597FF008D4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94FD38-D4A5-C68E-D293-67BA08A9EF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4347472A-B692-6B36-A342-0E93794DCA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74A29EA8-7255-4E11-45A9-93AD98719CB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1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31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4D2F7A08-577B-42AD-9EE3-0A6B862E05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FF4"/>
              </a:clrFrom>
              <a:clrTo>
                <a:srgbClr val="F7FFF4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2103" t="17859" r="9937"/>
          <a:stretch/>
        </p:blipFill>
        <p:spPr>
          <a:xfrm>
            <a:off x="1512042" y="1613197"/>
            <a:ext cx="3605219" cy="21160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45032" y="1235272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ch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64115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12174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</a:t>
            </a:r>
            <a:endParaRPr lang="en-US" sz="3600" b="1" u="sng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ch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482728" y="27074"/>
              <a:ext cx="10005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n-US" sz="4400" b="1" dirty="0" err="1">
                  <a:latin typeface="Calibri" panose="020F0502020204030204" pitchFamily="34" charset="0"/>
                </a:rPr>
                <a:t>tʃ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7" name="ch">
            <a:hlinkClick r:id="" action="ppaction://media"/>
            <a:extLst>
              <a:ext uri="{FF2B5EF4-FFF2-40B4-BE49-F238E27FC236}">
                <a16:creationId xmlns:a16="http://schemas.microsoft.com/office/drawing/2014/main" id="{D929FC73-342D-4A5E-97BD-159C22C46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1805284"/>
            <a:ext cx="410604" cy="410604"/>
          </a:xfrm>
          <a:prstGeom prst="rect">
            <a:avLst/>
          </a:prstGeom>
        </p:spPr>
      </p:pic>
      <p:pic>
        <p:nvPicPr>
          <p:cNvPr id="11" name="ch-chin-US">
            <a:hlinkClick r:id="" action="ppaction://media"/>
            <a:extLst>
              <a:ext uri="{FF2B5EF4-FFF2-40B4-BE49-F238E27FC236}">
                <a16:creationId xmlns:a16="http://schemas.microsoft.com/office/drawing/2014/main" id="{C821307D-7D4B-4C92-9976-7BC8BF332D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57032"/>
            <a:ext cx="410604" cy="4106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722568-6D68-F613-0418-8F8B4DDAE66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37A5357-CB2D-3BC2-859C-4046F67419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95CC1C0-486F-022A-5965-10785AAA996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AA3CFF-4AAE-26BD-2B77-FF69D4CF90F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1FA8818-DEDE-7D1A-F29E-8DC5FF0B51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7AF4DB6C-267B-A523-BDF5-C2EB46BCB1B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7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3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3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3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Check the letters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letters, sounds and pictures by clicking the </a:t>
              </a:r>
              <a:b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808227" y="4084584"/>
              <a:ext cx="917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check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319367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l-GR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θ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317003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/ʃ/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eep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319380"/>
            <a:ext cx="178437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tʃ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66" name="Picture 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50877E-445C-447D-BA65-A07D880E3E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03845" y="755923"/>
            <a:ext cx="1707424" cy="2396384"/>
          </a:xfrm>
          <a:prstGeom prst="rect">
            <a:avLst/>
          </a:prstGeom>
        </p:spPr>
      </p:pic>
      <p:pic>
        <p:nvPicPr>
          <p:cNvPr id="67" name="Picture 66" descr="A sheep standing and looking at the camera&#10;&#10;Description automatically generated">
            <a:extLst>
              <a:ext uri="{FF2B5EF4-FFF2-40B4-BE49-F238E27FC236}">
                <a16:creationId xmlns:a16="http://schemas.microsoft.com/office/drawing/2014/main" id="{EFC43349-D596-4DD7-BBFC-D5DA08D0C6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686058" y="802699"/>
            <a:ext cx="1910482" cy="2340427"/>
          </a:xfrm>
          <a:prstGeom prst="rect">
            <a:avLst/>
          </a:prstGeom>
        </p:spPr>
      </p:pic>
      <p:pic>
        <p:nvPicPr>
          <p:cNvPr id="69" name="Picture 68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1B2F21B6-3C86-4FB8-9090-C210A463BC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7FFF4"/>
              </a:clrFrom>
              <a:clrTo>
                <a:srgbClr val="F7FFF4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12103" t="17859" r="9937"/>
          <a:stretch/>
        </p:blipFill>
        <p:spPr>
          <a:xfrm>
            <a:off x="4964584" y="1377828"/>
            <a:ext cx="1888624" cy="1108494"/>
          </a:xfrm>
          <a:prstGeom prst="rect">
            <a:avLst/>
          </a:prstGeom>
        </p:spPr>
      </p:pic>
      <p:pic>
        <p:nvPicPr>
          <p:cNvPr id="70" name="th-no-voice">
            <a:hlinkClick r:id="" action="ppaction://media"/>
            <a:extLst>
              <a:ext uri="{FF2B5EF4-FFF2-40B4-BE49-F238E27FC236}">
                <a16:creationId xmlns:a16="http://schemas.microsoft.com/office/drawing/2014/main" id="{10160758-6107-4100-A85E-E77C7B785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4677" y="3426040"/>
            <a:ext cx="413588" cy="413588"/>
          </a:xfrm>
          <a:prstGeom prst="rect">
            <a:avLst/>
          </a:prstGeom>
        </p:spPr>
      </p:pic>
      <p:pic>
        <p:nvPicPr>
          <p:cNvPr id="71" name="th-no-voice-three-US">
            <a:hlinkClick r:id="" action="ppaction://media"/>
            <a:extLst>
              <a:ext uri="{FF2B5EF4-FFF2-40B4-BE49-F238E27FC236}">
                <a16:creationId xmlns:a16="http://schemas.microsoft.com/office/drawing/2014/main" id="{DE21359C-4149-43F9-B015-13EEB2FED3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4677" y="4379108"/>
            <a:ext cx="413588" cy="413588"/>
          </a:xfrm>
          <a:prstGeom prst="rect">
            <a:avLst/>
          </a:prstGeom>
        </p:spPr>
      </p:pic>
      <p:pic>
        <p:nvPicPr>
          <p:cNvPr id="72" name="sh">
            <a:hlinkClick r:id="" action="ppaction://media"/>
            <a:extLst>
              <a:ext uri="{FF2B5EF4-FFF2-40B4-BE49-F238E27FC236}">
                <a16:creationId xmlns:a16="http://schemas.microsoft.com/office/drawing/2014/main" id="{741226EA-7D64-47E3-B433-65E9F1646F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02110" y="3433705"/>
            <a:ext cx="416808" cy="416808"/>
          </a:xfrm>
          <a:prstGeom prst="rect">
            <a:avLst/>
          </a:prstGeom>
        </p:spPr>
      </p:pic>
      <p:pic>
        <p:nvPicPr>
          <p:cNvPr id="73" name="sh-sheep-US">
            <a:hlinkClick r:id="" action="ppaction://media"/>
            <a:extLst>
              <a:ext uri="{FF2B5EF4-FFF2-40B4-BE49-F238E27FC236}">
                <a16:creationId xmlns:a16="http://schemas.microsoft.com/office/drawing/2014/main" id="{423E2C5C-F719-41CA-8EE0-DF5A56A1AD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08056" y="4413058"/>
            <a:ext cx="416808" cy="416808"/>
          </a:xfrm>
          <a:prstGeom prst="rect">
            <a:avLst/>
          </a:prstGeom>
        </p:spPr>
      </p:pic>
      <p:pic>
        <p:nvPicPr>
          <p:cNvPr id="74" name="ch">
            <a:hlinkClick r:id="" action="ppaction://media"/>
            <a:extLst>
              <a:ext uri="{FF2B5EF4-FFF2-40B4-BE49-F238E27FC236}">
                <a16:creationId xmlns:a16="http://schemas.microsoft.com/office/drawing/2014/main" id="{A8713ED5-AABF-469E-8E3C-FE13AD5AC8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88499" y="3448555"/>
            <a:ext cx="410604" cy="410604"/>
          </a:xfrm>
          <a:prstGeom prst="rect">
            <a:avLst/>
          </a:prstGeom>
        </p:spPr>
      </p:pic>
      <p:pic>
        <p:nvPicPr>
          <p:cNvPr id="84" name="ch-chin-US">
            <a:hlinkClick r:id="" action="ppaction://media"/>
            <a:extLst>
              <a:ext uri="{FF2B5EF4-FFF2-40B4-BE49-F238E27FC236}">
                <a16:creationId xmlns:a16="http://schemas.microsoft.com/office/drawing/2014/main" id="{763E0976-D0E4-4E0D-9C1C-47AF3ECD5D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92600" y="4398884"/>
            <a:ext cx="410604" cy="41060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107308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th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106819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sh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107523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ch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07F13-6531-B122-0D8E-EB4ACE6B54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2F628EB-F884-CDC1-9E82-281805FDE69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EB00B314-F3AB-1EFF-D526-D53B087B31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16293F-3C7B-6558-402D-43AB901632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4D7604C6-B7C2-DB8F-9A45-32D830EB9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F255DDB-F6F1-ABFE-A4C0-7E25CC350CE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7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3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83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3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6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5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2A1A2EE1-8C43-4E10-81E4-C5CBF15BC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095" y="616491"/>
            <a:ext cx="2126165" cy="13820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We’re going to read some simple words containing today’s consonant cluster sounds.  First, we need to teach / elicit the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ips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mou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</a:p>
            <a:p>
              <a:pPr marL="177800" indent="-177800">
                <a:buClrTx/>
                <a:buFont typeface="Arial"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est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clo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E6401610-0648-4262-B1EA-B96BFADB9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11948" y="526604"/>
            <a:ext cx="2153110" cy="1507099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BAA4AA1-F9E5-4E67-A643-CD47B9C9FF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260" t="6483" r="2471" b="930"/>
          <a:stretch/>
        </p:blipFill>
        <p:spPr>
          <a:xfrm>
            <a:off x="2538293" y="3089988"/>
            <a:ext cx="2185115" cy="1095434"/>
          </a:xfrm>
          <a:prstGeom prst="rect">
            <a:avLst/>
          </a:prstGeom>
        </p:spPr>
      </p:pic>
      <p:pic>
        <p:nvPicPr>
          <p:cNvPr id="17" name="Picture 16" descr="A close up of a tool&#10;&#10;Description automatically generated">
            <a:extLst>
              <a:ext uri="{FF2B5EF4-FFF2-40B4-BE49-F238E27FC236}">
                <a16:creationId xmlns:a16="http://schemas.microsoft.com/office/drawing/2014/main" id="{00E50278-F4E0-429A-A4C0-455A89EA78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 rot="19725776">
            <a:off x="4870298" y="2936430"/>
            <a:ext cx="2281732" cy="1333480"/>
          </a:xfrm>
          <a:prstGeom prst="rect">
            <a:avLst/>
          </a:prstGeom>
        </p:spPr>
      </p:pic>
      <p:pic>
        <p:nvPicPr>
          <p:cNvPr id="22" name="Picture 21" descr="A picture containing cup, shellfish, food, paper&#10;&#10;Description automatically generated">
            <a:extLst>
              <a:ext uri="{FF2B5EF4-FFF2-40B4-BE49-F238E27FC236}">
                <a16:creationId xmlns:a16="http://schemas.microsoft.com/office/drawing/2014/main" id="{1DC17BE5-CFF5-4742-A18F-831ED8CDF4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88" t="1798" r="1221" b="1341"/>
          <a:stretch/>
        </p:blipFill>
        <p:spPr>
          <a:xfrm>
            <a:off x="2530902" y="622592"/>
            <a:ext cx="2213998" cy="1280548"/>
          </a:xfrm>
          <a:prstGeom prst="rect">
            <a:avLst/>
          </a:prstGeom>
        </p:spPr>
      </p:pic>
      <p:pic>
        <p:nvPicPr>
          <p:cNvPr id="27" name="Picture 26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C6AB1A09-5E74-4B8A-8B2C-F64911D1EC9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0963" y="2719445"/>
            <a:ext cx="2322198" cy="17927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1F851C-0254-AD67-3D9B-8C258A32CA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AA73A72E-B5B3-FEFE-84F6-81E0AC7335B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C7DBD7F8-33A5-FA1A-78AC-43E385D29AF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DCFF44-941D-6087-6174-0E669A0AA12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62DA3C1-B9FB-3D43-7614-B617E3B118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37F9ADBB-2F46-F9E8-5102-EF2ADF29777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3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2407</Words>
  <Application>Microsoft Office PowerPoint</Application>
  <PresentationFormat>On-screen Show (16:9)</PresentationFormat>
  <Paragraphs>455</Paragraphs>
  <Slides>20</Slides>
  <Notes>17</Notes>
  <HiddenSlides>0</HiddenSlides>
  <MMClips>40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Comic Sans MS</vt:lpstr>
      <vt:lpstr>Arial</vt:lpstr>
      <vt:lpstr>Titan One</vt:lpstr>
      <vt:lpstr>Barrio</vt:lpstr>
      <vt:lpstr>Catamaran</vt:lpstr>
      <vt:lpstr>Calibri</vt:lpstr>
      <vt:lpstr>Wingdings</vt:lpstr>
      <vt:lpstr>Didact Gothic</vt:lpstr>
      <vt:lpstr>Pedagogical Education by Slidesgo</vt:lpstr>
      <vt:lpstr>Elementary School Newsletter</vt:lpstr>
      <vt:lpstr>Consonant clusters: th sh ch</vt:lpstr>
      <vt:lpstr>Consonant clusters: th sh 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515</cp:revision>
  <dcterms:modified xsi:type="dcterms:W3CDTF">2023-06-09T07:29:26Z</dcterms:modified>
</cp:coreProperties>
</file>