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22"/>
  </p:notesMasterIdLst>
  <p:sldIdLst>
    <p:sldId id="356" r:id="rId3"/>
    <p:sldId id="347" r:id="rId4"/>
    <p:sldId id="392" r:id="rId5"/>
    <p:sldId id="359" r:id="rId6"/>
    <p:sldId id="372" r:id="rId7"/>
    <p:sldId id="373" r:id="rId8"/>
    <p:sldId id="382" r:id="rId9"/>
    <p:sldId id="374" r:id="rId10"/>
    <p:sldId id="383" r:id="rId11"/>
    <p:sldId id="369" r:id="rId12"/>
    <p:sldId id="384" r:id="rId13"/>
    <p:sldId id="385" r:id="rId14"/>
    <p:sldId id="386" r:id="rId15"/>
    <p:sldId id="387" r:id="rId16"/>
    <p:sldId id="388" r:id="rId17"/>
    <p:sldId id="390" r:id="rId18"/>
    <p:sldId id="391" r:id="rId19"/>
    <p:sldId id="345" r:id="rId20"/>
    <p:sldId id="258" r:id="rId21"/>
  </p:sldIdLst>
  <p:sldSz cx="9144000" cy="5143500" type="screen16x9"/>
  <p:notesSz cx="6858000" cy="9144000"/>
  <p:embeddedFontLst>
    <p:embeddedFont>
      <p:font typeface="Barri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" panose="00000500000000000000" pitchFamily="2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Didact Gothic" panose="00000500000000000000" pitchFamily="2" charset="0"/>
      <p:regular r:id="rId34"/>
    </p:embeddedFont>
    <p:embeddedFont>
      <p:font typeface="Titan One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8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7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6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9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1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111" y="1464309"/>
            <a:ext cx="7454058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sounds: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134" y="1685171"/>
            <a:ext cx="7456802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Vowel &amp; Consonant clusters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01770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096627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Vowel &amp; Consonant clusters 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09127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1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8.mp3"/><Relationship Id="rId11" Type="http://schemas.openxmlformats.org/officeDocument/2006/relationships/hyperlink" Target="http://www.betweenmylines.com/2014/11/hohoho-name-book-challenge/" TargetMode="External"/><Relationship Id="rId5" Type="http://schemas.microsoft.com/office/2007/relationships/media" Target="../media/media8.mp3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5.mp3"/><Relationship Id="rId7" Type="http://schemas.openxmlformats.org/officeDocument/2006/relationships/slideLayout" Target="../slideLayouts/slideLayout4.xml"/><Relationship Id="rId12" Type="http://schemas.openxmlformats.org/officeDocument/2006/relationships/hyperlink" Target="http://pngimg.com/download/23538" TargetMode="Externa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0.mp3"/><Relationship Id="rId11" Type="http://schemas.microsoft.com/office/2007/relationships/hdphoto" Target="../media/hdphoto1.wdp"/><Relationship Id="rId5" Type="http://schemas.microsoft.com/office/2007/relationships/media" Target="../media/media10.mp3"/><Relationship Id="rId10" Type="http://schemas.openxmlformats.org/officeDocument/2006/relationships/image" Target="../media/image15.png"/><Relationship Id="rId4" Type="http://schemas.openxmlformats.org/officeDocument/2006/relationships/audio" Target="../media/media5.mp3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3" Type="http://schemas.microsoft.com/office/2007/relationships/media" Target="../media/media12.mp3"/><Relationship Id="rId7" Type="http://schemas.microsoft.com/office/2007/relationships/media" Target="../media/media13.mp3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2.mp3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microsoft.com/office/2007/relationships/media" Target="../media/media10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14.mp3"/><Relationship Id="rId11" Type="http://schemas.openxmlformats.org/officeDocument/2006/relationships/hyperlink" Target="https://alternativedivorcedirectory.co.uk/listings/decluttering-london-sw_divorce-support-moving-house-london-sw/" TargetMode="External"/><Relationship Id="rId5" Type="http://schemas.microsoft.com/office/2007/relationships/media" Target="../media/media14.mp3"/><Relationship Id="rId10" Type="http://schemas.openxmlformats.org/officeDocument/2006/relationships/image" Target="../media/image12.png"/><Relationship Id="rId4" Type="http://schemas.openxmlformats.org/officeDocument/2006/relationships/audio" Target="../media/media10.mp3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p3"/><Relationship Id="rId9" Type="http://schemas.openxmlformats.org/officeDocument/2006/relationships/hyperlink" Target="https://openclipart.org/detail/298020/woman-cook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microsoft.com/office/2007/relationships/media" Target="../media/media13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15.mp3"/><Relationship Id="rId5" Type="http://schemas.microsoft.com/office/2007/relationships/media" Target="../media/media15.mp3"/><Relationship Id="rId10" Type="http://schemas.openxmlformats.org/officeDocument/2006/relationships/image" Target="../media/image13.gif"/><Relationship Id="rId4" Type="http://schemas.openxmlformats.org/officeDocument/2006/relationships/audio" Target="../media/media13.mp3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12" Type="http://schemas.openxmlformats.org/officeDocument/2006/relationships/hyperlink" Target="http://pngimg.com/download/2353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ternativedivorcedirectory.co.uk/listings/decluttering-london-sw_divorce-support-moving-house-london-sw/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www.betweenmylines.com/2014/11/hohoho-name-book-challenge/" TargetMode="External"/><Relationship Id="rId9" Type="http://schemas.openxmlformats.org/officeDocument/2006/relationships/hyperlink" Target="https://openclipart.org/detail/298020/woman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eet.com/san-antonio/" TargetMode="External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loud-weather-rainy-blue-296440/" TargetMode="External"/><Relationship Id="rId3" Type="http://schemas.microsoft.com/office/2007/relationships/media" Target="../media/media6.mp3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4.xml"/><Relationship Id="rId18" Type="http://schemas.openxmlformats.org/officeDocument/2006/relationships/hyperlink" Target="https://pixabay.com/en/honey-bee-flying-insect-honeybee-311047/" TargetMode="External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hyperlink" Target="http://www.goodfeet.com/san-antonio/" TargetMode="External"/><Relationship Id="rId20" Type="http://schemas.openxmlformats.org/officeDocument/2006/relationships/hyperlink" Target="https://pixabay.com/en/cloud-weather-rainy-blue-296440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12" Type="http://schemas.openxmlformats.org/officeDocument/2006/relationships/hyperlink" Target="http://pngimg.com/download/2353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lternativedivorcedirectory.co.uk/listings/decluttering-london-sw_divorce-support-moving-house-london-sw/" TargetMode="External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hyperlink" Target="http://www.betweenmylines.com/2014/11/hohoho-name-book-challenge/" TargetMode="External"/><Relationship Id="rId9" Type="http://schemas.openxmlformats.org/officeDocument/2006/relationships/hyperlink" Target="https://openclipart.org/detail/298020/woman-cook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betweenmylines.com/2014/11/hohoho-name-book-challenge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298020/woman-cooking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://pngimg.com/download/23538" TargetMode="External"/><Relationship Id="rId4" Type="http://schemas.openxmlformats.org/officeDocument/2006/relationships/hyperlink" Target="https://alternativedivorcedirectory.co.uk/listings/decluttering-london-sw_divorce-support-moving-house-london-sw/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Vowel clusters: </a:t>
            </a:r>
            <a:r>
              <a:rPr lang="en-US" dirty="0" err="1"/>
              <a:t>oo</a:t>
            </a:r>
            <a:r>
              <a:rPr lang="en-US" dirty="0"/>
              <a:t> 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en-US" dirty="0" err="1"/>
              <a:t>ou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3 vowel clusters.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Vowel clusters 1 printing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  <a:p>
            <a:r>
              <a:rPr lang="en-GB" dirty="0"/>
              <a:t>Pencils and paper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oo</a:t>
            </a:r>
            <a:r>
              <a:rPr lang="en-GB" dirty="0"/>
              <a:t> /ʊ/, </a:t>
            </a:r>
            <a:r>
              <a:rPr lang="en-GB" dirty="0" err="1"/>
              <a:t>ee</a:t>
            </a:r>
            <a:r>
              <a:rPr lang="en-GB" dirty="0"/>
              <a:t> /</a:t>
            </a:r>
            <a:r>
              <a:rPr lang="en-GB" dirty="0" err="1"/>
              <a:t>i</a:t>
            </a:r>
            <a:r>
              <a:rPr lang="en-GB" dirty="0"/>
              <a:t>:/, </a:t>
            </a:r>
            <a:r>
              <a:rPr lang="en-GB" dirty="0" err="1"/>
              <a:t>ou</a:t>
            </a:r>
            <a:r>
              <a:rPr lang="en-GB" dirty="0"/>
              <a:t> /</a:t>
            </a:r>
            <a:r>
              <a:rPr lang="en-GB" dirty="0" err="1"/>
              <a:t>aʊ</a:t>
            </a:r>
            <a:r>
              <a:rPr lang="en-GB" dirty="0"/>
              <a:t>/.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vowel and consonant cluster practice.</a:t>
            </a:r>
          </a:p>
          <a:p>
            <a:r>
              <a:rPr lang="en-GB" dirty="0"/>
              <a:t>Audio is played for the letters and words.  If you do not wish the audio to play, please mute your speakers.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91546" y="151074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713232" y="151267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617950" y="151143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502502" y="153854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53" name="b-sound">
            <a:hlinkClick r:id="" action="ppaction://media"/>
            <a:extLst>
              <a:ext uri="{FF2B5EF4-FFF2-40B4-BE49-F238E27FC236}">
                <a16:creationId xmlns:a16="http://schemas.microsoft.com/office/drawing/2014/main" id="{474F91DD-38E4-46ED-B052-4E66D7754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0385" y="3598463"/>
            <a:ext cx="406519" cy="406519"/>
          </a:xfrm>
          <a:prstGeom prst="rect">
            <a:avLst/>
          </a:prstGeom>
        </p:spPr>
      </p:pic>
      <p:pic>
        <p:nvPicPr>
          <p:cNvPr id="58" name="oo-short">
            <a:hlinkClick r:id="" action="ppaction://media"/>
            <a:extLst>
              <a:ext uri="{FF2B5EF4-FFF2-40B4-BE49-F238E27FC236}">
                <a16:creationId xmlns:a16="http://schemas.microsoft.com/office/drawing/2014/main" id="{8871610B-5C7C-4248-AFC0-7D1BF46B9C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37877" y="3593318"/>
            <a:ext cx="416808" cy="416808"/>
          </a:xfrm>
          <a:prstGeom prst="rect">
            <a:avLst/>
          </a:prstGeom>
        </p:spPr>
      </p:pic>
      <p:pic>
        <p:nvPicPr>
          <p:cNvPr id="60" name="k-sound">
            <a:hlinkClick r:id="" action="ppaction://media"/>
            <a:extLst>
              <a:ext uri="{FF2B5EF4-FFF2-40B4-BE49-F238E27FC236}">
                <a16:creationId xmlns:a16="http://schemas.microsoft.com/office/drawing/2014/main" id="{BB2D236C-6EC9-4BFA-93F8-F32C3C8FAF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89365" y="3603607"/>
            <a:ext cx="406519" cy="406519"/>
          </a:xfrm>
          <a:prstGeom prst="rect">
            <a:avLst/>
          </a:prstGeom>
        </p:spPr>
      </p:pic>
      <p:pic>
        <p:nvPicPr>
          <p:cNvPr id="70" name="Picture 69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BC49A8A6-75B0-47BC-98AC-D4A329C097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77765" y="1531770"/>
            <a:ext cx="2127832" cy="1659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43E40-7204-34CA-878D-548E0A1E43F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04C020A-2913-1BCA-66C9-330D13879F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4C0A5E6D-B243-C0EE-1BA7-66E2AB87A48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A7A1E0-9DB0-D1BE-E8D2-196BB9FF5F5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52CA068D-9970-76A6-FA46-E70383601E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B8A33234-906F-753A-BD24-FCEFE210143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22291" y="130357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79129" y="129807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387205" y="129682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188684" y="129138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70119" y="129014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59" name="m-sound">
            <a:hlinkClick r:id="" action="ppaction://media"/>
            <a:extLst>
              <a:ext uri="{FF2B5EF4-FFF2-40B4-BE49-F238E27FC236}">
                <a16:creationId xmlns:a16="http://schemas.microsoft.com/office/drawing/2014/main" id="{2AAE5C41-B4FF-4FB6-B706-86F7740797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6478" y="3598462"/>
            <a:ext cx="406520" cy="406520"/>
          </a:xfrm>
          <a:prstGeom prst="rect">
            <a:avLst/>
          </a:prstGeom>
        </p:spPr>
      </p:pic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15776" y="3593318"/>
            <a:ext cx="416807" cy="416807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F2E36E00-A0C0-4DE0-BD85-52AED361BCE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60430" y="3595512"/>
            <a:ext cx="412418" cy="412418"/>
          </a:xfrm>
          <a:prstGeom prst="rect">
            <a:avLst/>
          </a:prstGeom>
        </p:spPr>
      </p:pic>
      <p:pic>
        <p:nvPicPr>
          <p:cNvPr id="67" name="Picture 66" descr="A hand holding a small animal&#10;&#10;Description automatically generated">
            <a:extLst>
              <a:ext uri="{FF2B5EF4-FFF2-40B4-BE49-F238E27FC236}">
                <a16:creationId xmlns:a16="http://schemas.microsoft.com/office/drawing/2014/main" id="{D0470168-4F3A-4DD7-A407-364C900DDE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780191" y="1351968"/>
            <a:ext cx="2132551" cy="19066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6224DF-E816-DA46-34A4-75DC32CBFD4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A8D5692A-69AC-025A-1EA1-08EC77D597A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4A7733BD-BA7D-3AE4-03C2-DA60633CE8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CB9519-C081-D597-C973-08C033F0FED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1496FF71-F61E-1A6F-88AB-18F47102B7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B2651FA0-F966-ABBB-804A-4D22DEF937A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2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65154" y="133214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372718" y="132664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21322" y="132540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19443" y="131996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27256" y="131871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58" name="g-sound">
            <a:hlinkClick r:id="" action="ppaction://media"/>
            <a:extLst>
              <a:ext uri="{FF2B5EF4-FFF2-40B4-BE49-F238E27FC236}">
                <a16:creationId xmlns:a16="http://schemas.microsoft.com/office/drawing/2014/main" id="{A99DC1CE-96A8-4AEB-A374-7C76CAA77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2291" y="3601410"/>
            <a:ext cx="406520" cy="406520"/>
          </a:xfrm>
          <a:prstGeom prst="rect">
            <a:avLst/>
          </a:prstGeom>
        </p:spPr>
      </p:pic>
      <p:pic>
        <p:nvPicPr>
          <p:cNvPr id="60" name="r-sound">
            <a:hlinkClick r:id="" action="ppaction://media"/>
            <a:extLst>
              <a:ext uri="{FF2B5EF4-FFF2-40B4-BE49-F238E27FC236}">
                <a16:creationId xmlns:a16="http://schemas.microsoft.com/office/drawing/2014/main" id="{7E8FF9A4-E478-4E79-9015-AF3CDEA52A0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27454" y="3601411"/>
            <a:ext cx="406519" cy="406519"/>
          </a:xfrm>
          <a:prstGeom prst="rect">
            <a:avLst/>
          </a:prstGeom>
        </p:spPr>
      </p:pic>
      <p:pic>
        <p:nvPicPr>
          <p:cNvPr id="70" name="ee">
            <a:hlinkClick r:id="" action="ppaction://media"/>
            <a:extLst>
              <a:ext uri="{FF2B5EF4-FFF2-40B4-BE49-F238E27FC236}">
                <a16:creationId xmlns:a16="http://schemas.microsoft.com/office/drawing/2014/main" id="{5CB21634-C126-4DA3-A650-D5F2182F76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03767" y="3589128"/>
            <a:ext cx="416808" cy="416808"/>
          </a:xfrm>
          <a:prstGeom prst="rect">
            <a:avLst/>
          </a:prstGeom>
        </p:spPr>
      </p:pic>
      <p:pic>
        <p:nvPicPr>
          <p:cNvPr id="71" name="n-sound">
            <a:hlinkClick r:id="" action="ppaction://media"/>
            <a:extLst>
              <a:ext uri="{FF2B5EF4-FFF2-40B4-BE49-F238E27FC236}">
                <a16:creationId xmlns:a16="http://schemas.microsoft.com/office/drawing/2014/main" id="{1242612D-F4F1-441E-81B0-687885C0231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13412" y="3594272"/>
            <a:ext cx="406519" cy="406519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8AE1C11F-8CB3-47B5-834D-2EFF766FA219}"/>
              </a:ext>
            </a:extLst>
          </p:cNvPr>
          <p:cNvSpPr/>
          <p:nvPr/>
        </p:nvSpPr>
        <p:spPr>
          <a:xfrm>
            <a:off x="4855754" y="1656838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ED4B5-1A87-758E-F4D0-D370E42E59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E07A7279-85A5-1008-8E1F-D71D0DECB3A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B1451850-E4A5-5F8D-E29D-6E688F6D32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4DB3EE-FAB9-2F31-EBE4-1C958C7A840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6D080D8B-D75C-3ECB-3E6C-44A3C832AB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0697CAC-B89F-095D-4EAB-B7AAB898200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87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36579" y="140358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401293" y="139808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276275" y="139684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114924" y="1391403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40963" y="139015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65" name="ou">
            <a:hlinkClick r:id="" action="ppaction://media"/>
            <a:extLst>
              <a:ext uri="{FF2B5EF4-FFF2-40B4-BE49-F238E27FC236}">
                <a16:creationId xmlns:a16="http://schemas.microsoft.com/office/drawing/2014/main" id="{7523290B-90A6-4864-80D5-DF4D98393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22492" y="3593318"/>
            <a:ext cx="416807" cy="416807"/>
          </a:xfrm>
          <a:prstGeom prst="rect">
            <a:avLst/>
          </a:prstGeom>
        </p:spPr>
      </p:pic>
      <p:pic>
        <p:nvPicPr>
          <p:cNvPr id="66" name="s-sound">
            <a:hlinkClick r:id="" action="ppaction://media"/>
            <a:extLst>
              <a:ext uri="{FF2B5EF4-FFF2-40B4-BE49-F238E27FC236}">
                <a16:creationId xmlns:a16="http://schemas.microsoft.com/office/drawing/2014/main" id="{F2E36E00-A0C0-4DE0-BD85-52AED361BC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30694" y="3595512"/>
            <a:ext cx="412418" cy="412418"/>
          </a:xfrm>
          <a:prstGeom prst="rect">
            <a:avLst/>
          </a:prstGeom>
        </p:spPr>
      </p:pic>
      <p:pic>
        <p:nvPicPr>
          <p:cNvPr id="58" name="h-sound">
            <a:hlinkClick r:id="" action="ppaction://media"/>
            <a:extLst>
              <a:ext uri="{FF2B5EF4-FFF2-40B4-BE49-F238E27FC236}">
                <a16:creationId xmlns:a16="http://schemas.microsoft.com/office/drawing/2014/main" id="{F2A505A8-7151-4DF2-881B-26D271023C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8578" y="3592565"/>
            <a:ext cx="406519" cy="406519"/>
          </a:xfrm>
          <a:prstGeom prst="rect">
            <a:avLst/>
          </a:prstGeom>
        </p:spPr>
      </p:pic>
      <p:pic>
        <p:nvPicPr>
          <p:cNvPr id="60" name="Picture 59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F9EB460B-B732-4DD7-B79B-5DE531A50E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55159" y="1500029"/>
            <a:ext cx="2177486" cy="15990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69393A-9DC6-9313-24B1-3040513E69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632FC03D-E698-111D-D8D8-B90DAE3D8F0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1C97E9D-570C-CD3A-4A4F-6AB2783E583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E5FD1F-17F1-7B3D-8832-770D65D7CED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F1ED753-3EDE-0CAE-9A99-7D78563678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1D3A0C10-8284-7D66-ED62-7A60D1F993F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86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362238" y="1460734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c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542540" y="1462671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447258" y="146142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331810" y="1488535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58" name="oo-short">
            <a:hlinkClick r:id="" action="ppaction://media"/>
            <a:extLst>
              <a:ext uri="{FF2B5EF4-FFF2-40B4-BE49-F238E27FC236}">
                <a16:creationId xmlns:a16="http://schemas.microsoft.com/office/drawing/2014/main" id="{8871610B-5C7C-4248-AFC0-7D1BF46B9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4329" y="3593318"/>
            <a:ext cx="416808" cy="416808"/>
          </a:xfrm>
          <a:prstGeom prst="rect">
            <a:avLst/>
          </a:prstGeom>
        </p:spPr>
      </p:pic>
      <p:pic>
        <p:nvPicPr>
          <p:cNvPr id="60" name="k-sound">
            <a:hlinkClick r:id="" action="ppaction://media"/>
            <a:extLst>
              <a:ext uri="{FF2B5EF4-FFF2-40B4-BE49-F238E27FC236}">
                <a16:creationId xmlns:a16="http://schemas.microsoft.com/office/drawing/2014/main" id="{BB2D236C-6EC9-4BFA-93F8-F32C3C8F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5817" y="3603607"/>
            <a:ext cx="406519" cy="406519"/>
          </a:xfrm>
          <a:prstGeom prst="rect">
            <a:avLst/>
          </a:prstGeom>
        </p:spPr>
      </p:pic>
      <p:pic>
        <p:nvPicPr>
          <p:cNvPr id="52" name="c-sound">
            <a:hlinkClick r:id="" action="ppaction://media"/>
            <a:extLst>
              <a:ext uri="{FF2B5EF4-FFF2-40B4-BE49-F238E27FC236}">
                <a16:creationId xmlns:a16="http://schemas.microsoft.com/office/drawing/2014/main" id="{32C27A79-C6CC-4C92-9312-D2F3B555D1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522" y="3615451"/>
            <a:ext cx="406519" cy="406519"/>
          </a:xfrm>
          <a:prstGeom prst="rect">
            <a:avLst/>
          </a:prstGeom>
        </p:spPr>
      </p:pic>
      <p:pic>
        <p:nvPicPr>
          <p:cNvPr id="59" name="Picture 5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773DD48-BDFD-4C66-AFFD-04D0BE0D9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71657" y="1273985"/>
            <a:ext cx="1955181" cy="20691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0C26F76-002D-4203-7BCA-E1B9FA9B24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D22ADAD2-0519-DB4A-86E9-6999A24B5D7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C109FB72-F0CF-D894-CDA4-F6D44AC99E4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7C49FD-7289-CA3B-1AF9-7F7BF96C420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E8EC248-CE97-6AC6-F9E4-9F3AE0B3C2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2FE7E85-86D0-C965-52AC-DC5387C1F9D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0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6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594143" y="1310717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q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340371" y="130522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185617" y="130397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E18D21-72B0-487A-9341-31A885B1E6F9}"/>
              </a:ext>
            </a:extLst>
          </p:cNvPr>
          <p:cNvSpPr txBox="1"/>
          <p:nvPr/>
        </p:nvSpPr>
        <p:spPr>
          <a:xfrm>
            <a:off x="2083738" y="1298536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3A4082-C57C-455E-8DD7-3A827D694FF5}"/>
              </a:ext>
            </a:extLst>
          </p:cNvPr>
          <p:cNvSpPr txBox="1"/>
          <p:nvPr/>
        </p:nvSpPr>
        <p:spPr>
          <a:xfrm>
            <a:off x="2991551" y="1297292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70" name="ee">
            <a:hlinkClick r:id="" action="ppaction://media"/>
            <a:extLst>
              <a:ext uri="{FF2B5EF4-FFF2-40B4-BE49-F238E27FC236}">
                <a16:creationId xmlns:a16="http://schemas.microsoft.com/office/drawing/2014/main" id="{5CB21634-C126-4DA3-A650-D5F2182F7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3767" y="3589128"/>
            <a:ext cx="416808" cy="416808"/>
          </a:xfrm>
          <a:prstGeom prst="rect">
            <a:avLst/>
          </a:prstGeom>
        </p:spPr>
      </p:pic>
      <p:pic>
        <p:nvPicPr>
          <p:cNvPr id="71" name="n-sound">
            <a:hlinkClick r:id="" action="ppaction://media"/>
            <a:extLst>
              <a:ext uri="{FF2B5EF4-FFF2-40B4-BE49-F238E27FC236}">
                <a16:creationId xmlns:a16="http://schemas.microsoft.com/office/drawing/2014/main" id="{1242612D-F4F1-441E-81B0-687885C02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13412" y="3594272"/>
            <a:ext cx="406519" cy="406519"/>
          </a:xfrm>
          <a:prstGeom prst="rect">
            <a:avLst/>
          </a:prstGeom>
        </p:spPr>
      </p:pic>
      <p:pic>
        <p:nvPicPr>
          <p:cNvPr id="59" name="q-sound">
            <a:hlinkClick r:id="" action="ppaction://media"/>
            <a:extLst>
              <a:ext uri="{FF2B5EF4-FFF2-40B4-BE49-F238E27FC236}">
                <a16:creationId xmlns:a16="http://schemas.microsoft.com/office/drawing/2014/main" id="{CA5BA991-5C33-49A9-B753-645293F3E7C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985" y="3596722"/>
            <a:ext cx="404069" cy="404069"/>
          </a:xfrm>
          <a:prstGeom prst="rect">
            <a:avLst/>
          </a:prstGeom>
        </p:spPr>
      </p:pic>
      <p:pic>
        <p:nvPicPr>
          <p:cNvPr id="65" name="Picture 6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4F67FA8-B959-4A71-B675-CE9558EBD8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6333" y="1291785"/>
            <a:ext cx="1814133" cy="20505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3ECF98-2366-A453-CFF4-903689F7FB6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D3D2042E-7764-B7C4-B4DF-59D0F2A0292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D407F66F-45CD-165E-21CD-9CBF635456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6A9DD5-B65B-B8CA-81C3-FA5B0DCB44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CF9217BB-8AAD-4231-A0D9-36695CACAA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9E4AE2E-64B7-4F1A-ECB0-DC0222465A5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73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4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A52D897-A661-4429-86A1-0FD17C38DFCE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D6C531D4-E448-44F4-A523-33CEE418C870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D26EF2BD-C102-4F09-81F5-C6112A665A8E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5B492B8F-EF71-414C-9716-FA6D9639CD2C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9965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Write on the board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Give a marker / chalk to a student and have them come to the board.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Show him/her one word from the previous slides on a piece of paper, but don’t let the rest of the class see.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student writes the word on the board and the rest of the students must shout out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the other words with different students.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2B3A09AA-7054-4E9C-AF06-AFB9E56EA702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443133D5-F7D0-4947-8011-D9BF38D32B89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025ADE2B-9D83-4B14-AC1E-3594ED4795DB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65" name="Google Shape;1395;p49">
                  <a:extLst>
                    <a:ext uri="{FF2B5EF4-FFF2-40B4-BE49-F238E27FC236}">
                      <a16:creationId xmlns:a16="http://schemas.microsoft.com/office/drawing/2014/main" id="{9602DDE6-BC47-46F2-BF3E-15CF734544E4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396;p49">
                  <a:extLst>
                    <a:ext uri="{FF2B5EF4-FFF2-40B4-BE49-F238E27FC236}">
                      <a16:creationId xmlns:a16="http://schemas.microsoft.com/office/drawing/2014/main" id="{ECFBE004-FC86-4F14-8805-80549FCC3B4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397;p49">
                  <a:extLst>
                    <a:ext uri="{FF2B5EF4-FFF2-40B4-BE49-F238E27FC236}">
                      <a16:creationId xmlns:a16="http://schemas.microsoft.com/office/drawing/2014/main" id="{42E18582-BCB2-4138-80F3-B6763E4540AB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1398;p49">
                  <a:extLst>
                    <a:ext uri="{FF2B5EF4-FFF2-40B4-BE49-F238E27FC236}">
                      <a16:creationId xmlns:a16="http://schemas.microsoft.com/office/drawing/2014/main" id="{C72791B7-D70F-4EE1-ACBA-95C3A2BA76CA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1399;p49">
                  <a:extLst>
                    <a:ext uri="{FF2B5EF4-FFF2-40B4-BE49-F238E27FC236}">
                      <a16:creationId xmlns:a16="http://schemas.microsoft.com/office/drawing/2014/main" id="{B892F49A-6443-4B7C-BBA9-1435DE2C5D41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1400;p49">
                  <a:extLst>
                    <a:ext uri="{FF2B5EF4-FFF2-40B4-BE49-F238E27FC236}">
                      <a16:creationId xmlns:a16="http://schemas.microsoft.com/office/drawing/2014/main" id="{0353C427-B11E-4B87-B34D-99E5219739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1401;p49">
                  <a:extLst>
                    <a:ext uri="{FF2B5EF4-FFF2-40B4-BE49-F238E27FC236}">
                      <a16:creationId xmlns:a16="http://schemas.microsoft.com/office/drawing/2014/main" id="{FC72F983-4050-4A94-B07B-9B209D94BFEE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1402;p49">
                  <a:extLst>
                    <a:ext uri="{FF2B5EF4-FFF2-40B4-BE49-F238E27FC236}">
                      <a16:creationId xmlns:a16="http://schemas.microsoft.com/office/drawing/2014/main" id="{005DF95E-699F-4EC7-B78F-D715E4AC2B51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Google Shape;1403;p49">
                  <a:extLst>
                    <a:ext uri="{FF2B5EF4-FFF2-40B4-BE49-F238E27FC236}">
                      <a16:creationId xmlns:a16="http://schemas.microsoft.com/office/drawing/2014/main" id="{30114B69-A8A6-476B-BBD0-91AA6E7EA472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oogle Shape;1404;p49">
                  <a:extLst>
                    <a:ext uri="{FF2B5EF4-FFF2-40B4-BE49-F238E27FC236}">
                      <a16:creationId xmlns:a16="http://schemas.microsoft.com/office/drawing/2014/main" id="{42DAE4CD-DD6F-4BFF-8B33-8098580A0C54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Google Shape;1405;p49">
                  <a:extLst>
                    <a:ext uri="{FF2B5EF4-FFF2-40B4-BE49-F238E27FC236}">
                      <a16:creationId xmlns:a16="http://schemas.microsoft.com/office/drawing/2014/main" id="{D14FF8DB-C27D-44F0-B379-DF8FF5D83915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Google Shape;1406;p49">
                  <a:extLst>
                    <a:ext uri="{FF2B5EF4-FFF2-40B4-BE49-F238E27FC236}">
                      <a16:creationId xmlns:a16="http://schemas.microsoft.com/office/drawing/2014/main" id="{76ED4397-08DF-4EE4-A68B-602A34E56F4F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1407;p49">
                  <a:extLst>
                    <a:ext uri="{FF2B5EF4-FFF2-40B4-BE49-F238E27FC236}">
                      <a16:creationId xmlns:a16="http://schemas.microsoft.com/office/drawing/2014/main" id="{BF834073-98D2-494E-8818-111EB260B039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1408;p49">
                  <a:extLst>
                    <a:ext uri="{FF2B5EF4-FFF2-40B4-BE49-F238E27FC236}">
                      <a16:creationId xmlns:a16="http://schemas.microsoft.com/office/drawing/2014/main" id="{C2B4FA78-D720-4B1D-9BC0-077FC12DA682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Google Shape;1409;p49">
                  <a:extLst>
                    <a:ext uri="{FF2B5EF4-FFF2-40B4-BE49-F238E27FC236}">
                      <a16:creationId xmlns:a16="http://schemas.microsoft.com/office/drawing/2014/main" id="{AAC7E67F-D2BE-4789-80A4-96ABFD0ADCBE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Google Shape;1410;p49">
                  <a:extLst>
                    <a:ext uri="{FF2B5EF4-FFF2-40B4-BE49-F238E27FC236}">
                      <a16:creationId xmlns:a16="http://schemas.microsoft.com/office/drawing/2014/main" id="{5B6E9DAB-0A86-4F53-9AC2-CA4A089CE0FE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1411;p49">
                  <a:extLst>
                    <a:ext uri="{FF2B5EF4-FFF2-40B4-BE49-F238E27FC236}">
                      <a16:creationId xmlns:a16="http://schemas.microsoft.com/office/drawing/2014/main" id="{C71712BE-B855-489E-8850-2907D253BE0F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1412;p49">
                  <a:extLst>
                    <a:ext uri="{FF2B5EF4-FFF2-40B4-BE49-F238E27FC236}">
                      <a16:creationId xmlns:a16="http://schemas.microsoft.com/office/drawing/2014/main" id="{8A62C2EA-A7AF-4513-814C-D45B2CE595C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1413;p49">
                  <a:extLst>
                    <a:ext uri="{FF2B5EF4-FFF2-40B4-BE49-F238E27FC236}">
                      <a16:creationId xmlns:a16="http://schemas.microsoft.com/office/drawing/2014/main" id="{F8B5556E-6275-4560-AE9B-82CB2804993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1414;p49">
                  <a:extLst>
                    <a:ext uri="{FF2B5EF4-FFF2-40B4-BE49-F238E27FC236}">
                      <a16:creationId xmlns:a16="http://schemas.microsoft.com/office/drawing/2014/main" id="{9B26CFA8-D778-402F-BFD5-17D0406F6FDD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1415;p49">
                  <a:extLst>
                    <a:ext uri="{FF2B5EF4-FFF2-40B4-BE49-F238E27FC236}">
                      <a16:creationId xmlns:a16="http://schemas.microsoft.com/office/drawing/2014/main" id="{723A8EEC-E630-4655-B428-81A7DBEE39E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1416;p49">
                  <a:extLst>
                    <a:ext uri="{FF2B5EF4-FFF2-40B4-BE49-F238E27FC236}">
                      <a16:creationId xmlns:a16="http://schemas.microsoft.com/office/drawing/2014/main" id="{12F98A2E-0D3D-44AF-90A6-9BF65C6541A9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1417;p49">
                  <a:extLst>
                    <a:ext uri="{FF2B5EF4-FFF2-40B4-BE49-F238E27FC236}">
                      <a16:creationId xmlns:a16="http://schemas.microsoft.com/office/drawing/2014/main" id="{56FC6E2B-C2EC-4643-A9A1-DB9461B6CF04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1418;p49">
                  <a:extLst>
                    <a:ext uri="{FF2B5EF4-FFF2-40B4-BE49-F238E27FC236}">
                      <a16:creationId xmlns:a16="http://schemas.microsoft.com/office/drawing/2014/main" id="{6694E35D-4DC4-4FF4-808A-5CA8BBCFFE7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1419;p49">
                  <a:extLst>
                    <a:ext uri="{FF2B5EF4-FFF2-40B4-BE49-F238E27FC236}">
                      <a16:creationId xmlns:a16="http://schemas.microsoft.com/office/drawing/2014/main" id="{8FA19907-183B-4A99-AFE7-19C3FFBBB2F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1420;p49">
                  <a:extLst>
                    <a:ext uri="{FF2B5EF4-FFF2-40B4-BE49-F238E27FC236}">
                      <a16:creationId xmlns:a16="http://schemas.microsoft.com/office/drawing/2014/main" id="{3ABCE39E-8F35-4EBA-A36F-24A2179D5E8A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1421;p49">
                  <a:extLst>
                    <a:ext uri="{FF2B5EF4-FFF2-40B4-BE49-F238E27FC236}">
                      <a16:creationId xmlns:a16="http://schemas.microsoft.com/office/drawing/2014/main" id="{4A48A91A-68F5-4916-8F48-F39D6DBEAD30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1422;p49">
                  <a:extLst>
                    <a:ext uri="{FF2B5EF4-FFF2-40B4-BE49-F238E27FC236}">
                      <a16:creationId xmlns:a16="http://schemas.microsoft.com/office/drawing/2014/main" id="{43F991F5-275B-4FA6-B559-94ABA9B76F83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C80FF-9E32-49B4-BA17-C4BF0C8F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81" y="932266"/>
            <a:ext cx="5012968" cy="356722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23E0FBD-30F8-4A1D-BC8D-27E19FF0D8F5}"/>
              </a:ext>
            </a:extLst>
          </p:cNvPr>
          <p:cNvGrpSpPr/>
          <p:nvPr/>
        </p:nvGrpSpPr>
        <p:grpSpPr>
          <a:xfrm>
            <a:off x="2687498" y="103269"/>
            <a:ext cx="1880650" cy="406729"/>
            <a:chOff x="5476397" y="4035109"/>
            <a:chExt cx="1550126" cy="40672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4EC78FA-F4A2-4061-8FE8-A1F3BDD617A1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11350E5-3A35-481F-9885-A5F0DCDB9B04}"/>
                </a:ext>
              </a:extLst>
            </p:cNvPr>
            <p:cNvSpPr txBox="1"/>
            <p:nvPr/>
          </p:nvSpPr>
          <p:spPr>
            <a:xfrm>
              <a:off x="5612650" y="4084584"/>
              <a:ext cx="1308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Write on the board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E4C376-7DAE-A793-9DCA-C5E2F566B2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E12A5C1-517B-63BB-4717-279A22B1FAD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3026022-A63B-4FC3-D659-9DA4E617AA0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4FB4EA-3ABF-AEBB-09DF-61191456734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1ED5B15-8A56-ECD5-9F1F-8F9FF33E7F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84D673A-8CCF-A857-6B95-EEE811C4191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5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47E71B-064D-4AEB-AD0E-0DE4E3AF88F3}"/>
              </a:ext>
            </a:extLst>
          </p:cNvPr>
          <p:cNvSpPr/>
          <p:nvPr/>
        </p:nvSpPr>
        <p:spPr>
          <a:xfrm>
            <a:off x="297366" y="602166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238102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Writing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sitting down with a pencil and piece of paper.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Get everyone to write down the words for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When everyone has finished, go back to the previous slides to check their answers.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47B5B920-DEA6-44DA-868B-2D9201D16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3166" y="457734"/>
            <a:ext cx="2127832" cy="1659709"/>
          </a:xfrm>
          <a:prstGeom prst="rect">
            <a:avLst/>
          </a:prstGeom>
        </p:spPr>
      </p:pic>
      <p:pic>
        <p:nvPicPr>
          <p:cNvPr id="13" name="Picture 12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53F2B6C7-317F-4C06-9906-E1A8D9606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96679" y="512958"/>
            <a:ext cx="2177486" cy="1599091"/>
          </a:xfrm>
          <a:prstGeom prst="rect">
            <a:avLst/>
          </a:prstGeom>
        </p:spPr>
      </p:pic>
      <p:pic>
        <p:nvPicPr>
          <p:cNvPr id="64" name="Picture 6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B049F3-0D9E-4D95-A0D2-81BC3564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40" y="2620743"/>
            <a:ext cx="1814133" cy="2050561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9CB1DA-4219-47A9-B661-D30571E8F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56770" y="2601486"/>
            <a:ext cx="1955181" cy="2069125"/>
          </a:xfrm>
          <a:prstGeom prst="rect">
            <a:avLst/>
          </a:prstGeom>
        </p:spPr>
      </p:pic>
      <p:pic>
        <p:nvPicPr>
          <p:cNvPr id="65" name="Picture 64" descr="A hand holding a small animal&#10;&#10;Description automatically generated">
            <a:extLst>
              <a:ext uri="{FF2B5EF4-FFF2-40B4-BE49-F238E27FC236}">
                <a16:creationId xmlns:a16="http://schemas.microsoft.com/office/drawing/2014/main" id="{C863DD78-85EB-4F0C-A1F0-1D44147DD4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919631" y="2683357"/>
            <a:ext cx="2132551" cy="19066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851543-A226-4D9F-B675-3CCB14C73E32}"/>
              </a:ext>
            </a:extLst>
          </p:cNvPr>
          <p:cNvGrpSpPr/>
          <p:nvPr/>
        </p:nvGrpSpPr>
        <p:grpSpPr>
          <a:xfrm>
            <a:off x="214504" y="197690"/>
            <a:ext cx="363552" cy="369332"/>
            <a:chOff x="214504" y="234860"/>
            <a:chExt cx="363552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084439-CFE8-4631-8B0E-CFBA976980B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529458-B4F4-421D-94C2-D39713C962E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98749CE-C5C2-4B70-8810-7B6A414B1DAD}"/>
              </a:ext>
            </a:extLst>
          </p:cNvPr>
          <p:cNvGrpSpPr/>
          <p:nvPr/>
        </p:nvGrpSpPr>
        <p:grpSpPr>
          <a:xfrm>
            <a:off x="2563142" y="192791"/>
            <a:ext cx="363552" cy="369332"/>
            <a:chOff x="214504" y="234860"/>
            <a:chExt cx="363552" cy="36933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CD1C35B-7214-4DC4-986F-1B4527D9ADA2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D43CDE-DFED-408B-8070-403927516549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863666-9E55-4492-984D-6CDBDEB1721B}"/>
              </a:ext>
            </a:extLst>
          </p:cNvPr>
          <p:cNvGrpSpPr/>
          <p:nvPr/>
        </p:nvGrpSpPr>
        <p:grpSpPr>
          <a:xfrm>
            <a:off x="4913918" y="190765"/>
            <a:ext cx="363552" cy="369332"/>
            <a:chOff x="214504" y="234860"/>
            <a:chExt cx="363552" cy="36933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86EE902-7ABB-4273-871B-3770A7D42CB4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E103D82-75AD-4BD7-9EEA-15D96B2D432C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08ADD6-09C1-46A9-B2A6-ED514C79088E}"/>
              </a:ext>
            </a:extLst>
          </p:cNvPr>
          <p:cNvGrpSpPr/>
          <p:nvPr/>
        </p:nvGrpSpPr>
        <p:grpSpPr>
          <a:xfrm>
            <a:off x="214504" y="2556882"/>
            <a:ext cx="363552" cy="369332"/>
            <a:chOff x="214504" y="234860"/>
            <a:chExt cx="363552" cy="36933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686BC66-C7B1-491F-8EA2-7C671C31A069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8CDA390-2E2C-4155-9B91-D9E362D6C1D8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4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7B922-1024-4A1B-8115-47FB214D30F7}"/>
              </a:ext>
            </a:extLst>
          </p:cNvPr>
          <p:cNvGrpSpPr/>
          <p:nvPr/>
        </p:nvGrpSpPr>
        <p:grpSpPr>
          <a:xfrm>
            <a:off x="2563142" y="2551983"/>
            <a:ext cx="363552" cy="369332"/>
            <a:chOff x="214504" y="234860"/>
            <a:chExt cx="363552" cy="36933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90AEB7-BA5A-455C-B276-049D5AE2B0A1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5C6B819-B3FB-41DA-9C5E-194C5C8614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5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1E71B2F-D229-49D9-8390-6E6F398A4D6E}"/>
              </a:ext>
            </a:extLst>
          </p:cNvPr>
          <p:cNvGrpSpPr/>
          <p:nvPr/>
        </p:nvGrpSpPr>
        <p:grpSpPr>
          <a:xfrm>
            <a:off x="4913918" y="2549957"/>
            <a:ext cx="363552" cy="369332"/>
            <a:chOff x="214504" y="234860"/>
            <a:chExt cx="363552" cy="36933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52D1472-86C4-4BA5-A6BA-1401F2AA0EC7}"/>
                </a:ext>
              </a:extLst>
            </p:cNvPr>
            <p:cNvSpPr/>
            <p:nvPr/>
          </p:nvSpPr>
          <p:spPr>
            <a:xfrm>
              <a:off x="215590" y="247134"/>
              <a:ext cx="355032" cy="355032"/>
            </a:xfrm>
            <a:prstGeom prst="ellipse">
              <a:avLst/>
            </a:prstGeom>
            <a:solidFill>
              <a:srgbClr val="FFF3CE"/>
            </a:solidFill>
            <a:ln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F916FFF-FC80-4EE1-8486-35C10B6B614D}"/>
                </a:ext>
              </a:extLst>
            </p:cNvPr>
            <p:cNvSpPr txBox="1"/>
            <p:nvPr/>
          </p:nvSpPr>
          <p:spPr>
            <a:xfrm>
              <a:off x="214504" y="234860"/>
              <a:ext cx="363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/>
                <a:t>6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645BDFB-7929-47BF-BE9E-70803CDD4D9B}"/>
              </a:ext>
            </a:extLst>
          </p:cNvPr>
          <p:cNvGrpSpPr/>
          <p:nvPr/>
        </p:nvGrpSpPr>
        <p:grpSpPr>
          <a:xfrm>
            <a:off x="1117673" y="1094321"/>
            <a:ext cx="5050844" cy="2687046"/>
            <a:chOff x="1818543" y="1380546"/>
            <a:chExt cx="5050844" cy="2687046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178EEA2-EB4B-4568-A3A3-F5F158C5AAC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FB84E9-40FB-4F2C-AC59-FF99984B517D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Writing quiz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ysClr val="windowText" lastClr="000000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write the words?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lvl="0" algn="ctr">
                <a:buClrTx/>
                <a:defRPr/>
              </a:pPr>
              <a:r>
                <a:rPr lang="en-US" sz="2000" dirty="0">
                  <a:solidFill>
                    <a:sysClr val="windowText" lastClr="000000"/>
                  </a:solidFill>
                </a:rPr>
                <a:t>Press space to start.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ACBD8D7-4AE8-4E6E-9421-E2FFBE9BDD94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Google Shape;468;p32">
                <a:extLst>
                  <a:ext uri="{FF2B5EF4-FFF2-40B4-BE49-F238E27FC236}">
                    <a16:creationId xmlns:a16="http://schemas.microsoft.com/office/drawing/2014/main" id="{DF857C4B-B2A1-4BBF-8411-1E6DA9699AE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469;p32">
                <a:extLst>
                  <a:ext uri="{FF2B5EF4-FFF2-40B4-BE49-F238E27FC236}">
                    <a16:creationId xmlns:a16="http://schemas.microsoft.com/office/drawing/2014/main" id="{283D5E4E-5915-44E5-9E16-9497E2BD484D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470;p32">
                <a:extLst>
                  <a:ext uri="{FF2B5EF4-FFF2-40B4-BE49-F238E27FC236}">
                    <a16:creationId xmlns:a16="http://schemas.microsoft.com/office/drawing/2014/main" id="{C53850F1-06AE-4BAC-A5D5-8B2525AC70AC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471;p32">
                <a:extLst>
                  <a:ext uri="{FF2B5EF4-FFF2-40B4-BE49-F238E27FC236}">
                    <a16:creationId xmlns:a16="http://schemas.microsoft.com/office/drawing/2014/main" id="{BE6A4B1D-8862-4AC7-A98B-51E5C2D14606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472;p32">
                <a:extLst>
                  <a:ext uri="{FF2B5EF4-FFF2-40B4-BE49-F238E27FC236}">
                    <a16:creationId xmlns:a16="http://schemas.microsoft.com/office/drawing/2014/main" id="{67AEB1C5-E2D4-423F-97D2-03517784B3B5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473;p32">
                <a:extLst>
                  <a:ext uri="{FF2B5EF4-FFF2-40B4-BE49-F238E27FC236}">
                    <a16:creationId xmlns:a16="http://schemas.microsoft.com/office/drawing/2014/main" id="{484857CC-20EE-44D1-8142-6C399BF3630C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474;p32">
                <a:extLst>
                  <a:ext uri="{FF2B5EF4-FFF2-40B4-BE49-F238E27FC236}">
                    <a16:creationId xmlns:a16="http://schemas.microsoft.com/office/drawing/2014/main" id="{A6AE0F4B-2E59-4722-BCDF-8298E6939DCE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475;p32">
                <a:extLst>
                  <a:ext uri="{FF2B5EF4-FFF2-40B4-BE49-F238E27FC236}">
                    <a16:creationId xmlns:a16="http://schemas.microsoft.com/office/drawing/2014/main" id="{5CAF7A91-F040-4B56-8D46-D8644B04E863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476;p32">
                <a:extLst>
                  <a:ext uri="{FF2B5EF4-FFF2-40B4-BE49-F238E27FC236}">
                    <a16:creationId xmlns:a16="http://schemas.microsoft.com/office/drawing/2014/main" id="{7B03B21B-A681-475A-85A2-53E6B00083B1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477;p32">
                <a:extLst>
                  <a:ext uri="{FF2B5EF4-FFF2-40B4-BE49-F238E27FC236}">
                    <a16:creationId xmlns:a16="http://schemas.microsoft.com/office/drawing/2014/main" id="{36048B3B-3101-444C-BD82-BD83B9E815D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478;p32">
                <a:extLst>
                  <a:ext uri="{FF2B5EF4-FFF2-40B4-BE49-F238E27FC236}">
                    <a16:creationId xmlns:a16="http://schemas.microsoft.com/office/drawing/2014/main" id="{EAC8B3AC-6AAB-4FE5-BB91-AFF99835BD2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479;p32">
                <a:extLst>
                  <a:ext uri="{FF2B5EF4-FFF2-40B4-BE49-F238E27FC236}">
                    <a16:creationId xmlns:a16="http://schemas.microsoft.com/office/drawing/2014/main" id="{154273D1-320E-4A62-8790-99F5FC82146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480;p32">
                <a:extLst>
                  <a:ext uri="{FF2B5EF4-FFF2-40B4-BE49-F238E27FC236}">
                    <a16:creationId xmlns:a16="http://schemas.microsoft.com/office/drawing/2014/main" id="{81F9D2DE-5E9F-4A50-B4DF-05783083DBC4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481;p32">
                <a:extLst>
                  <a:ext uri="{FF2B5EF4-FFF2-40B4-BE49-F238E27FC236}">
                    <a16:creationId xmlns:a16="http://schemas.microsoft.com/office/drawing/2014/main" id="{88E8983F-8F01-4699-A183-23E15ED83398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482;p32">
                <a:extLst>
                  <a:ext uri="{FF2B5EF4-FFF2-40B4-BE49-F238E27FC236}">
                    <a16:creationId xmlns:a16="http://schemas.microsoft.com/office/drawing/2014/main" id="{65DC20B4-271C-47E5-A0D9-70AB09CCCCF7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483;p32">
                <a:extLst>
                  <a:ext uri="{FF2B5EF4-FFF2-40B4-BE49-F238E27FC236}">
                    <a16:creationId xmlns:a16="http://schemas.microsoft.com/office/drawing/2014/main" id="{FA6D54A0-0ACA-4D20-BE10-59E827D6F504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484;p32">
                <a:extLst>
                  <a:ext uri="{FF2B5EF4-FFF2-40B4-BE49-F238E27FC236}">
                    <a16:creationId xmlns:a16="http://schemas.microsoft.com/office/drawing/2014/main" id="{FC1B092B-3125-423D-8AD6-F9216DCD7A7C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ACD18C5-0B7A-8E89-B252-512097912F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0" name="AutoShape 3">
              <a:extLst>
                <a:ext uri="{FF2B5EF4-FFF2-40B4-BE49-F238E27FC236}">
                  <a16:creationId xmlns:a16="http://schemas.microsoft.com/office/drawing/2014/main" id="{FFCC6296-849F-BD63-8477-E8BFAFB88E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4">
              <a:extLst>
                <a:ext uri="{FF2B5EF4-FFF2-40B4-BE49-F238E27FC236}">
                  <a16:creationId xmlns:a16="http://schemas.microsoft.com/office/drawing/2014/main" id="{7F19121B-A1D5-8FDB-2426-08967AFE147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BF9071-C46C-8A14-864A-E52879FD6AB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61D7299F-3806-EBBF-2BCE-8CB3813AC74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AAB695A4-5EE0-A908-B3FF-689141C252D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9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8" grpId="0"/>
      <p:bldP spid="62" grpId="0" animBg="1"/>
      <p:bldP spid="63" grpId="0" animBg="1"/>
      <p:bldP spid="3" grpId="0" animBg="1"/>
      <p:bldP spid="56" grpId="0" animBg="1"/>
      <p:bldP spid="48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53546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“Vowel clusters 1” printing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letter.  Clearly show the directions of printing each letter and emphasize the importance of staying on the line.  Then draw a picture of the first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 is,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101"/>
            <a:ext cx="637574" cy="542925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52841"/>
              <a:ext cx="637574" cy="54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2786F6-096F-4576-ABED-2CAD0EB24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16" y="148688"/>
            <a:ext cx="3725592" cy="483394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65367-171C-4094-B3E2-55476863B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478" y="148140"/>
            <a:ext cx="3689267" cy="482988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30A-DA71-98C4-5CE7-3F2F8E35ABF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3D834A3E-9F00-2685-AE29-B18FF3BBFA3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ECE8128F-58C1-CFF8-7067-5CBA59CF3E4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2904EC-6CB0-6493-312A-86CEB3509FA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E578F734-98E2-C7B3-497D-5E02B5A59E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8B68C38B-BBFA-26EF-6350-6963BEC1F5D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A34DCD-11D6-3E83-129D-1A86CCA9E0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32B2B8CA-3851-E74D-AD58-BF55A403379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9C0C4ECC-0457-C91D-CDE6-C6D2CF2FDB1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696B93-9B3A-DC8A-F9C7-655E1ED5840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9434C7B0-D99D-32EB-0A92-76F1EA584B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97ABC6AD-97B9-F2DC-C8B2-E1759903C71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23" y="3081997"/>
            <a:ext cx="7964555" cy="915985"/>
          </a:xfrm>
        </p:spPr>
        <p:txBody>
          <a:bodyPr/>
          <a:lstStyle/>
          <a:p>
            <a:r>
              <a:rPr lang="en-US" sz="4000" dirty="0"/>
              <a:t>Vowel clusters: </a:t>
            </a:r>
            <a:r>
              <a:rPr lang="en-US" sz="4000" dirty="0" err="1"/>
              <a:t>oo</a:t>
            </a:r>
            <a:r>
              <a:rPr lang="en-US" sz="4000" dirty="0"/>
              <a:t> </a:t>
            </a:r>
            <a:r>
              <a:rPr lang="en-US" sz="4000" dirty="0" err="1"/>
              <a:t>ee</a:t>
            </a:r>
            <a:r>
              <a:rPr lang="en-US" sz="4000" dirty="0"/>
              <a:t> </a:t>
            </a:r>
            <a:r>
              <a:rPr lang="en-US" sz="4000" dirty="0" err="1"/>
              <a:t>ou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1864" y="3883870"/>
            <a:ext cx="2300273" cy="462600"/>
          </a:xfrm>
        </p:spPr>
        <p:txBody>
          <a:bodyPr/>
          <a:lstStyle/>
          <a:p>
            <a:r>
              <a:rPr lang="en-GB" dirty="0"/>
              <a:t>- Lesson 1 -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ttoo&#10;&#10;Description automatically generated">
            <a:extLst>
              <a:ext uri="{FF2B5EF4-FFF2-40B4-BE49-F238E27FC236}">
                <a16:creationId xmlns:a16="http://schemas.microsoft.com/office/drawing/2014/main" id="{BF0A8066-99A5-4FC8-824A-69490C0312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8685" y="1146415"/>
            <a:ext cx="4477763" cy="301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720570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oo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71259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19318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oo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483531" y="27074"/>
              <a:ext cx="9989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/ʊ/</a:t>
              </a:r>
            </a:p>
          </p:txBody>
        </p:sp>
      </p:grpSp>
      <p:pic>
        <p:nvPicPr>
          <p:cNvPr id="6" name="oo-short">
            <a:hlinkClick r:id="" action="ppaction://media"/>
            <a:extLst>
              <a:ext uri="{FF2B5EF4-FFF2-40B4-BE49-F238E27FC236}">
                <a16:creationId xmlns:a16="http://schemas.microsoft.com/office/drawing/2014/main" id="{61C605D4-F96C-4DDD-9BDC-3BFF03414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1538" y="1817050"/>
            <a:ext cx="416808" cy="416808"/>
          </a:xfrm>
          <a:prstGeom prst="rect">
            <a:avLst/>
          </a:prstGeom>
        </p:spPr>
      </p:pic>
      <p:pic>
        <p:nvPicPr>
          <p:cNvPr id="7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C4FEA13B-030B-4C98-AFBE-372FF44C1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63810" y="3019322"/>
            <a:ext cx="416808" cy="41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AA7937-AF17-7A00-2C73-B648EA28C5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8" name="AutoShape 3">
              <a:extLst>
                <a:ext uri="{FF2B5EF4-FFF2-40B4-BE49-F238E27FC236}">
                  <a16:creationId xmlns:a16="http://schemas.microsoft.com/office/drawing/2014/main" id="{EADC5343-5740-00C8-F2FD-6B466922954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>
              <a:extLst>
                <a:ext uri="{FF2B5EF4-FFF2-40B4-BE49-F238E27FC236}">
                  <a16:creationId xmlns:a16="http://schemas.microsoft.com/office/drawing/2014/main" id="{0603B41D-8A2B-34D7-74DA-BD4D2358800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D3F8F6-2504-9611-5A1B-7FBED0B4AE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BFFD7155-D9B7-1F88-53EC-E85EE7CDDA8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51A7DB77-7120-0A6A-80B2-D773C87135A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9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79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EEB6DB7A-61FA-4507-A561-EBC708E63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33190" y="871433"/>
            <a:ext cx="3310821" cy="34622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799150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ee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49827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897886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ee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22C74E-B649-421F-8DBA-FBB8156310D5}"/>
              </a:ext>
            </a:extLst>
          </p:cNvPr>
          <p:cNvGrpSpPr/>
          <p:nvPr/>
        </p:nvGrpSpPr>
        <p:grpSpPr>
          <a:xfrm>
            <a:off x="2696926" y="14947"/>
            <a:ext cx="1415412" cy="769441"/>
            <a:chOff x="3261209" y="27074"/>
            <a:chExt cx="1415412" cy="76944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37BD90A-992B-47D7-A363-82E14592DF3C}"/>
                </a:ext>
              </a:extLst>
            </p:cNvPr>
            <p:cNvSpPr/>
            <p:nvPr/>
          </p:nvSpPr>
          <p:spPr>
            <a:xfrm>
              <a:off x="3261209" y="126283"/>
              <a:ext cx="1415412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868FAEE-BA8E-44C4-B2CC-6950695583AE}"/>
                </a:ext>
              </a:extLst>
            </p:cNvPr>
            <p:cNvSpPr txBox="1"/>
            <p:nvPr/>
          </p:nvSpPr>
          <p:spPr>
            <a:xfrm>
              <a:off x="3501964" y="27074"/>
              <a:ext cx="9621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/i:/</a:t>
              </a:r>
            </a:p>
          </p:txBody>
        </p:sp>
      </p:grpSp>
      <p:pic>
        <p:nvPicPr>
          <p:cNvPr id="9" name="ee">
            <a:hlinkClick r:id="" action="ppaction://media"/>
            <a:extLst>
              <a:ext uri="{FF2B5EF4-FFF2-40B4-BE49-F238E27FC236}">
                <a16:creationId xmlns:a16="http://schemas.microsoft.com/office/drawing/2014/main" id="{7FD2DA1A-B66D-4901-BF93-9F5927039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1817050"/>
            <a:ext cx="416808" cy="416808"/>
          </a:xfrm>
          <a:prstGeom prst="rect">
            <a:avLst/>
          </a:prstGeom>
        </p:spPr>
      </p:pic>
      <p:pic>
        <p:nvPicPr>
          <p:cNvPr id="10" name="ee-bee-US">
            <a:hlinkClick r:id="" action="ppaction://media"/>
            <a:extLst>
              <a:ext uri="{FF2B5EF4-FFF2-40B4-BE49-F238E27FC236}">
                <a16:creationId xmlns:a16="http://schemas.microsoft.com/office/drawing/2014/main" id="{F2750362-E9C8-4FCB-901A-F3C986E28B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19322"/>
            <a:ext cx="416808" cy="41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EF1EB04-C9DC-06CA-5DFA-134AFF60BB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2B294AA9-C693-1C6E-2D6A-672366D674D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6985191-A145-8950-3CA6-9DCF2D95169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975E63-2C6E-ECA3-5D12-05E6BD6B00A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7CF860AD-2EB5-CFFB-DCA1-95211C66FE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B7D291D1-328C-91E0-0D7A-5C097504968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3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3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3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0AF3094F-D939-4A23-8392-2B38E6A9C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76492" y="1351084"/>
            <a:ext cx="4674485" cy="257514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61213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Vowel sound introduction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Everyone repeats and choruses the sound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Say “is for ..."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Show the picture - encourage students to say what it is, if they know.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– audio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5. Everyone repeats and choruses the word 3x.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6. Quickly run through once more – point to the letters in the top-left and ask, “What’s this?” (elicit the sound). Then point at the picture and say, “Is for?” and elicit the word.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1630164" y="849154"/>
            <a:ext cx="3520813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ou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726305" y="1656971"/>
            <a:ext cx="1427881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1" name="side panel textbox">
            <a:extLst>
              <a:ext uri="{FF2B5EF4-FFF2-40B4-BE49-F238E27FC236}">
                <a16:creationId xmlns:a16="http://schemas.microsoft.com/office/drawing/2014/main" id="{9CD74616-3CA4-46F3-B250-35E7A0385A2D}"/>
              </a:ext>
            </a:extLst>
          </p:cNvPr>
          <p:cNvSpPr txBox="1"/>
          <p:nvPr/>
        </p:nvSpPr>
        <p:spPr>
          <a:xfrm>
            <a:off x="5717754" y="2905030"/>
            <a:ext cx="158043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4" name="side panel textbox">
            <a:extLst>
              <a:ext uri="{FF2B5EF4-FFF2-40B4-BE49-F238E27FC236}">
                <a16:creationId xmlns:a16="http://schemas.microsoft.com/office/drawing/2014/main" id="{82B3EBED-DCDB-4D85-8A55-CCE71D456EFF}"/>
              </a:ext>
            </a:extLst>
          </p:cNvPr>
          <p:cNvSpPr txBox="1"/>
          <p:nvPr/>
        </p:nvSpPr>
        <p:spPr>
          <a:xfrm>
            <a:off x="5720180" y="2361515"/>
            <a:ext cx="1427881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692004" y="4453911"/>
            <a:ext cx="3425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continue ]</a:t>
            </a:r>
          </a:p>
        </p:txBody>
      </p:sp>
      <p:sp>
        <p:nvSpPr>
          <p:cNvPr id="59" name="Google Shape;267;p28">
            <a:extLst>
              <a:ext uri="{FF2B5EF4-FFF2-40B4-BE49-F238E27FC236}">
                <a16:creationId xmlns:a16="http://schemas.microsoft.com/office/drawing/2014/main" id="{11329851-36B2-4C5A-97E4-B1CC872BDED2}"/>
              </a:ext>
            </a:extLst>
          </p:cNvPr>
          <p:cNvSpPr/>
          <p:nvPr/>
        </p:nvSpPr>
        <p:spPr>
          <a:xfrm>
            <a:off x="-872271" y="-690548"/>
            <a:ext cx="2693700" cy="2693700"/>
          </a:xfrm>
          <a:prstGeom prst="flowChartConnector">
            <a:avLst/>
          </a:prstGeom>
          <a:solidFill>
            <a:srgbClr val="99C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DAFFFC-885E-4C27-8CF1-B416842C9C53}"/>
              </a:ext>
            </a:extLst>
          </p:cNvPr>
          <p:cNvSpPr txBox="1"/>
          <p:nvPr/>
        </p:nvSpPr>
        <p:spPr>
          <a:xfrm>
            <a:off x="203864" y="44604"/>
            <a:ext cx="134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+mn-lt"/>
              </a:rPr>
              <a:t>ou</a:t>
            </a:r>
            <a:endParaRPr lang="en-US" sz="8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2C7F80-A4AA-4602-84FE-7096ADAA048F}"/>
              </a:ext>
            </a:extLst>
          </p:cNvPr>
          <p:cNvGrpSpPr/>
          <p:nvPr/>
        </p:nvGrpSpPr>
        <p:grpSpPr>
          <a:xfrm>
            <a:off x="2696925" y="14947"/>
            <a:ext cx="1525669" cy="769441"/>
            <a:chOff x="3261208" y="27074"/>
            <a:chExt cx="1525669" cy="76944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FCAE24-B982-44D7-8125-8A302D0813F5}"/>
                </a:ext>
              </a:extLst>
            </p:cNvPr>
            <p:cNvSpPr/>
            <p:nvPr/>
          </p:nvSpPr>
          <p:spPr>
            <a:xfrm>
              <a:off x="3261208" y="126283"/>
              <a:ext cx="1525669" cy="603391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5866B3-9B17-4BF4-9BA3-CE07A8BD757F}"/>
                </a:ext>
              </a:extLst>
            </p:cNvPr>
            <p:cNvSpPr txBox="1"/>
            <p:nvPr/>
          </p:nvSpPr>
          <p:spPr>
            <a:xfrm>
              <a:off x="3384445" y="27074"/>
              <a:ext cx="12715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  <a:r>
                <a:rPr lang="en-US" sz="4400" b="1" dirty="0" err="1">
                  <a:latin typeface="Calibri" panose="020F0502020204030204" pitchFamily="34" charset="0"/>
                </a:rPr>
                <a:t>aʊ</a:t>
              </a:r>
              <a:r>
                <a:rPr lang="en-US" sz="4400" b="1" dirty="0">
                  <a:latin typeface="Calibri" panose="020F0502020204030204" pitchFamily="34" charset="0"/>
                </a:rPr>
                <a:t>/</a:t>
              </a:r>
            </a:p>
          </p:txBody>
        </p:sp>
      </p:grpSp>
      <p:pic>
        <p:nvPicPr>
          <p:cNvPr id="7" name="ou">
            <a:hlinkClick r:id="" action="ppaction://media"/>
            <a:extLst>
              <a:ext uri="{FF2B5EF4-FFF2-40B4-BE49-F238E27FC236}">
                <a16:creationId xmlns:a16="http://schemas.microsoft.com/office/drawing/2014/main" id="{284F02E7-F48E-4666-B24B-3FAF8C72A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1" y="1817050"/>
            <a:ext cx="416807" cy="416807"/>
          </a:xfrm>
          <a:prstGeom prst="rect">
            <a:avLst/>
          </a:prstGeom>
        </p:spPr>
      </p:pic>
      <p:pic>
        <p:nvPicPr>
          <p:cNvPr id="8" name="ou-cloud-US">
            <a:hlinkClick r:id="" action="ppaction://media"/>
            <a:extLst>
              <a:ext uri="{FF2B5EF4-FFF2-40B4-BE49-F238E27FC236}">
                <a16:creationId xmlns:a16="http://schemas.microsoft.com/office/drawing/2014/main" id="{A65D8E4D-8EEB-4B85-AEEB-F42AA89B3C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2220" y="3073766"/>
            <a:ext cx="416807" cy="4168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F9849D-30CC-37CE-F745-A5406F3D37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4903B286-61E2-9CD5-0AEE-890B7B53F2C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>
              <a:extLst>
                <a:ext uri="{FF2B5EF4-FFF2-40B4-BE49-F238E27FC236}">
                  <a16:creationId xmlns:a16="http://schemas.microsoft.com/office/drawing/2014/main" id="{BA90C5D4-C985-2D1C-8AE4-51B1D2082C0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0BBD07-2AF4-74E6-4176-2DAADBADF17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0009D1ED-DF8F-A290-4B51-43DABC443F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A5F1D9CE-2FA8-DE31-5DFF-EAF1A2580B4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8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5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3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35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8" grpId="0"/>
      <p:bldP spid="55" grpId="0"/>
      <p:bldP spid="55" grpId="1"/>
      <p:bldP spid="49" grpId="0"/>
      <p:bldP spid="51" grpId="0"/>
      <p:bldP spid="54" grpId="0"/>
      <p:bldP spid="58" grpId="0"/>
      <p:bldP spid="58" grpId="1"/>
      <p:bldP spid="59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816308"/>
            <a:ext cx="1895707" cy="274637"/>
          </a:xfrm>
        </p:spPr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14576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Check the letters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Run quickly through the letters, sounds and pictures by clicking the </a:t>
              </a:r>
              <a:b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[ space  bar ].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everyone chant along as you go through them.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57C7C3-CDBB-4A3F-975B-349F2EF3EBC2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5F88330-A9B9-405F-997C-FA8B0BBE96EC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D40571-22C0-4CD3-B6A6-307F4BC36D60}"/>
                </a:ext>
              </a:extLst>
            </p:cNvPr>
            <p:cNvSpPr txBox="1"/>
            <p:nvPr/>
          </p:nvSpPr>
          <p:spPr>
            <a:xfrm>
              <a:off x="5808227" y="4084584"/>
              <a:ext cx="917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check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3656960-A8B9-469B-89F6-4511EEB2DFA9}"/>
              </a:ext>
            </a:extLst>
          </p:cNvPr>
          <p:cNvSpPr/>
          <p:nvPr/>
        </p:nvSpPr>
        <p:spPr>
          <a:xfrm>
            <a:off x="327852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side panel textbox">
            <a:extLst>
              <a:ext uri="{FF2B5EF4-FFF2-40B4-BE49-F238E27FC236}">
                <a16:creationId xmlns:a16="http://schemas.microsoft.com/office/drawing/2014/main" id="{EC0EB806-DD3C-4097-BE70-FE8C3D8C3515}"/>
              </a:ext>
            </a:extLst>
          </p:cNvPr>
          <p:cNvSpPr txBox="1"/>
          <p:nvPr/>
        </p:nvSpPr>
        <p:spPr>
          <a:xfrm>
            <a:off x="760369" y="3269359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/ʊ/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side panel textbox">
            <a:extLst>
              <a:ext uri="{FF2B5EF4-FFF2-40B4-BE49-F238E27FC236}">
                <a16:creationId xmlns:a16="http://schemas.microsoft.com/office/drawing/2014/main" id="{66AD9B0D-00D1-49F1-91E4-9ADFF36A4EB2}"/>
              </a:ext>
            </a:extLst>
          </p:cNvPr>
          <p:cNvSpPr txBox="1"/>
          <p:nvPr/>
        </p:nvSpPr>
        <p:spPr>
          <a:xfrm>
            <a:off x="760368" y="4255504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oo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87" name="side panel textbox">
            <a:extLst>
              <a:ext uri="{FF2B5EF4-FFF2-40B4-BE49-F238E27FC236}">
                <a16:creationId xmlns:a16="http://schemas.microsoft.com/office/drawing/2014/main" id="{054AA781-F7CD-48C4-8AFD-AFEEFBE8644D}"/>
              </a:ext>
            </a:extLst>
          </p:cNvPr>
          <p:cNvSpPr txBox="1"/>
          <p:nvPr/>
        </p:nvSpPr>
        <p:spPr>
          <a:xfrm>
            <a:off x="759747" y="3881169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EC917-A6CD-44AB-A90A-4A20ECEB826F}"/>
              </a:ext>
            </a:extLst>
          </p:cNvPr>
          <p:cNvSpPr/>
          <p:nvPr/>
        </p:nvSpPr>
        <p:spPr>
          <a:xfrm>
            <a:off x="2608056" y="606989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85B6B0E-C337-4C46-8DCA-387CC067AE4D}"/>
              </a:ext>
            </a:extLst>
          </p:cNvPr>
          <p:cNvSpPr/>
          <p:nvPr/>
        </p:nvSpPr>
        <p:spPr>
          <a:xfrm>
            <a:off x="4886261" y="606988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 descr="A picture containing tattoo&#10;&#10;Description automatically generated">
            <a:extLst>
              <a:ext uri="{FF2B5EF4-FFF2-40B4-BE49-F238E27FC236}">
                <a16:creationId xmlns:a16="http://schemas.microsoft.com/office/drawing/2014/main" id="{10B3D1A6-77F7-44D7-A18D-9D9FF201CF3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30020" y="1371282"/>
            <a:ext cx="1849408" cy="1246204"/>
          </a:xfrm>
          <a:prstGeom prst="rect">
            <a:avLst/>
          </a:prstGeom>
        </p:spPr>
      </p:pic>
      <p:pic>
        <p:nvPicPr>
          <p:cNvPr id="76" name="Picture 7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1E30BE13-AAAF-402C-B5C4-001BD1EED4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721454" y="1026133"/>
            <a:ext cx="1834582" cy="1918517"/>
          </a:xfrm>
          <a:prstGeom prst="rect">
            <a:avLst/>
          </a:prstGeom>
        </p:spPr>
      </p:pic>
      <p:pic>
        <p:nvPicPr>
          <p:cNvPr id="77" name="Picture 76" descr="A picture containing mirror, light&#10;&#10;Description automatically generated">
            <a:extLst>
              <a:ext uri="{FF2B5EF4-FFF2-40B4-BE49-F238E27FC236}">
                <a16:creationId xmlns:a16="http://schemas.microsoft.com/office/drawing/2014/main" id="{E1A5BB2A-0507-4380-A24B-63AAA35AB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977109" y="1405062"/>
            <a:ext cx="1888270" cy="1040235"/>
          </a:xfrm>
          <a:prstGeom prst="rect">
            <a:avLst/>
          </a:prstGeom>
        </p:spPr>
      </p:pic>
      <p:sp>
        <p:nvSpPr>
          <p:cNvPr id="78" name="side panel textbox">
            <a:extLst>
              <a:ext uri="{FF2B5EF4-FFF2-40B4-BE49-F238E27FC236}">
                <a16:creationId xmlns:a16="http://schemas.microsoft.com/office/drawing/2014/main" id="{C2200397-EBCD-4A76-BFE7-6D85BA127347}"/>
              </a:ext>
            </a:extLst>
          </p:cNvPr>
          <p:cNvSpPr txBox="1"/>
          <p:nvPr/>
        </p:nvSpPr>
        <p:spPr>
          <a:xfrm>
            <a:off x="3009412" y="3266995"/>
            <a:ext cx="157445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ee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/i:/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side panel textbox">
            <a:extLst>
              <a:ext uri="{FF2B5EF4-FFF2-40B4-BE49-F238E27FC236}">
                <a16:creationId xmlns:a16="http://schemas.microsoft.com/office/drawing/2014/main" id="{1B179482-45AF-4573-B023-41EFC752B2D1}"/>
              </a:ext>
            </a:extLst>
          </p:cNvPr>
          <p:cNvSpPr txBox="1"/>
          <p:nvPr/>
        </p:nvSpPr>
        <p:spPr>
          <a:xfrm>
            <a:off x="3009411" y="4253140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ee</a:t>
            </a:r>
          </a:p>
        </p:txBody>
      </p:sp>
      <p:sp>
        <p:nvSpPr>
          <p:cNvPr id="80" name="side panel textbox">
            <a:extLst>
              <a:ext uri="{FF2B5EF4-FFF2-40B4-BE49-F238E27FC236}">
                <a16:creationId xmlns:a16="http://schemas.microsoft.com/office/drawing/2014/main" id="{5316F9F5-9164-4FFC-8358-AEEE6C4E936A}"/>
              </a:ext>
            </a:extLst>
          </p:cNvPr>
          <p:cNvSpPr txBox="1"/>
          <p:nvPr/>
        </p:nvSpPr>
        <p:spPr>
          <a:xfrm>
            <a:off x="3008790" y="3878805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sp>
        <p:nvSpPr>
          <p:cNvPr id="89" name="side panel textbox">
            <a:extLst>
              <a:ext uri="{FF2B5EF4-FFF2-40B4-BE49-F238E27FC236}">
                <a16:creationId xmlns:a16="http://schemas.microsoft.com/office/drawing/2014/main" id="{DCE1738C-A270-40C4-9E29-7D03772E3607}"/>
              </a:ext>
            </a:extLst>
          </p:cNvPr>
          <p:cNvSpPr txBox="1"/>
          <p:nvPr/>
        </p:nvSpPr>
        <p:spPr>
          <a:xfrm>
            <a:off x="5298496" y="3269372"/>
            <a:ext cx="178437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Tx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ou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aʊ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/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0" name="side panel textbox">
            <a:extLst>
              <a:ext uri="{FF2B5EF4-FFF2-40B4-BE49-F238E27FC236}">
                <a16:creationId xmlns:a16="http://schemas.microsoft.com/office/drawing/2014/main" id="{12ACAC39-E3CC-48E4-A9DE-FEAD4E31D44D}"/>
              </a:ext>
            </a:extLst>
          </p:cNvPr>
          <p:cNvSpPr txBox="1"/>
          <p:nvPr/>
        </p:nvSpPr>
        <p:spPr>
          <a:xfrm>
            <a:off x="5298496" y="4255517"/>
            <a:ext cx="203419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cl</a:t>
            </a:r>
            <a:r>
              <a:rPr lang="en-US" sz="3600" b="1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ou</a:t>
            </a:r>
            <a:r>
              <a:rPr lang="en-US" sz="3600" b="1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1" name="side panel textbox">
            <a:extLst>
              <a:ext uri="{FF2B5EF4-FFF2-40B4-BE49-F238E27FC236}">
                <a16:creationId xmlns:a16="http://schemas.microsoft.com/office/drawing/2014/main" id="{1088365D-2C0E-4942-B815-F3646DF6F0DA}"/>
              </a:ext>
            </a:extLst>
          </p:cNvPr>
          <p:cNvSpPr txBox="1"/>
          <p:nvPr/>
        </p:nvSpPr>
        <p:spPr>
          <a:xfrm>
            <a:off x="5297875" y="3881182"/>
            <a:ext cx="84878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Tx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is for</a:t>
            </a:r>
          </a:p>
        </p:txBody>
      </p:sp>
      <p:pic>
        <p:nvPicPr>
          <p:cNvPr id="102" name="oo-short">
            <a:hlinkClick r:id="" action="ppaction://media"/>
            <a:extLst>
              <a:ext uri="{FF2B5EF4-FFF2-40B4-BE49-F238E27FC236}">
                <a16:creationId xmlns:a16="http://schemas.microsoft.com/office/drawing/2014/main" id="{B7E2CD47-56D3-4ABE-B543-8F2752F22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9944" y="3462334"/>
            <a:ext cx="416808" cy="416808"/>
          </a:xfrm>
          <a:prstGeom prst="rect">
            <a:avLst/>
          </a:prstGeom>
        </p:spPr>
      </p:pic>
      <p:pic>
        <p:nvPicPr>
          <p:cNvPr id="103" name="oo-short-foot-US">
            <a:hlinkClick r:id="" action="ppaction://media"/>
            <a:extLst>
              <a:ext uri="{FF2B5EF4-FFF2-40B4-BE49-F238E27FC236}">
                <a16:creationId xmlns:a16="http://schemas.microsoft.com/office/drawing/2014/main" id="{119687E0-0343-4C08-8E1B-77FAB43F94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1442" y="4375889"/>
            <a:ext cx="416808" cy="416808"/>
          </a:xfrm>
          <a:prstGeom prst="rect">
            <a:avLst/>
          </a:prstGeom>
        </p:spPr>
      </p:pic>
      <p:pic>
        <p:nvPicPr>
          <p:cNvPr id="104" name="ee">
            <a:hlinkClick r:id="" action="ppaction://media"/>
            <a:extLst>
              <a:ext uri="{FF2B5EF4-FFF2-40B4-BE49-F238E27FC236}">
                <a16:creationId xmlns:a16="http://schemas.microsoft.com/office/drawing/2014/main" id="{E511FD6A-A0BD-4A62-89BB-67FD7CA8C2C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7327" y="3445915"/>
            <a:ext cx="416808" cy="416808"/>
          </a:xfrm>
          <a:prstGeom prst="rect">
            <a:avLst/>
          </a:prstGeom>
        </p:spPr>
      </p:pic>
      <p:pic>
        <p:nvPicPr>
          <p:cNvPr id="106" name="ee-bee-US">
            <a:hlinkClick r:id="" action="ppaction://media"/>
            <a:extLst>
              <a:ext uri="{FF2B5EF4-FFF2-40B4-BE49-F238E27FC236}">
                <a16:creationId xmlns:a16="http://schemas.microsoft.com/office/drawing/2014/main" id="{576B8CBE-533F-48D7-A579-A49A0B23C9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1025" y="4352198"/>
            <a:ext cx="416808" cy="416808"/>
          </a:xfrm>
          <a:prstGeom prst="rect">
            <a:avLst/>
          </a:prstGeom>
        </p:spPr>
      </p:pic>
      <p:pic>
        <p:nvPicPr>
          <p:cNvPr id="107" name="ou">
            <a:hlinkClick r:id="" action="ppaction://media"/>
            <a:extLst>
              <a:ext uri="{FF2B5EF4-FFF2-40B4-BE49-F238E27FC236}">
                <a16:creationId xmlns:a16="http://schemas.microsoft.com/office/drawing/2014/main" id="{A59D7C21-8852-4BF8-ACD0-A52390F864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900700" y="3442004"/>
            <a:ext cx="416807" cy="416807"/>
          </a:xfrm>
          <a:prstGeom prst="rect">
            <a:avLst/>
          </a:prstGeom>
        </p:spPr>
      </p:pic>
      <p:pic>
        <p:nvPicPr>
          <p:cNvPr id="108" name="ou-cloud-US">
            <a:hlinkClick r:id="" action="ppaction://media"/>
            <a:extLst>
              <a:ext uri="{FF2B5EF4-FFF2-40B4-BE49-F238E27FC236}">
                <a16:creationId xmlns:a16="http://schemas.microsoft.com/office/drawing/2014/main" id="{7133D673-7EEB-458A-8E32-C58A7B44C0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98113" y="4375889"/>
            <a:ext cx="416807" cy="416807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FC22D879-A2B1-41AC-A228-114CBF40527A}"/>
              </a:ext>
            </a:extLst>
          </p:cNvPr>
          <p:cNvSpPr txBox="1"/>
          <p:nvPr/>
        </p:nvSpPr>
        <p:spPr>
          <a:xfrm>
            <a:off x="150894" y="90384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oo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6EE770-3603-4580-A42B-44A2A8760506}"/>
              </a:ext>
            </a:extLst>
          </p:cNvPr>
          <p:cNvSpPr txBox="1"/>
          <p:nvPr/>
        </p:nvSpPr>
        <p:spPr>
          <a:xfrm>
            <a:off x="2414503" y="898950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ee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A1CD281-30A1-453B-A183-2D0D7BC765BE}"/>
              </a:ext>
            </a:extLst>
          </p:cNvPr>
          <p:cNvSpPr txBox="1"/>
          <p:nvPr/>
        </p:nvSpPr>
        <p:spPr>
          <a:xfrm>
            <a:off x="4711129" y="905999"/>
            <a:ext cx="24596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0" dirty="0" err="1">
                <a:latin typeface="Comic Sans MS" panose="030F0702030302020204" pitchFamily="66" charset="0"/>
              </a:rPr>
              <a:t>ou</a:t>
            </a:r>
            <a:endParaRPr lang="en-GB" sz="120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09D639-0337-7323-25E0-E2624327C4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BF4BB78-E2F2-1866-72AA-56F7712C93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F9B33500-68E0-D472-093B-CFBF45E7117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FACB5-17FE-9683-1801-CC0BA2A5904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A52A79CD-AEA1-443D-4670-683D2FB583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720C1324-E724-2F23-DF49-BC1090E0ACA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3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6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7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14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653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6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835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38" grpId="0"/>
      <p:bldP spid="82" grpId="0"/>
      <p:bldP spid="83" grpId="0"/>
      <p:bldP spid="87" grpId="0"/>
      <p:bldP spid="78" grpId="0"/>
      <p:bldP spid="79" grpId="0"/>
      <p:bldP spid="80" grpId="0"/>
      <p:bldP spid="89" grpId="0"/>
      <p:bldP spid="90" grpId="0"/>
      <p:bldP spid="91" grpId="0"/>
      <p:bldP spid="98" grpId="0"/>
      <p:bldP spid="98" grpId="1"/>
      <p:bldP spid="134" grpId="0"/>
      <p:bldP spid="134" grpId="1"/>
      <p:bldP spid="135" grpId="0"/>
      <p:bldP spid="1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C47E71B-064D-4AEB-AD0E-0DE4E3AF88F3}"/>
              </a:ext>
            </a:extLst>
          </p:cNvPr>
          <p:cNvSpPr/>
          <p:nvPr/>
        </p:nvSpPr>
        <p:spPr>
          <a:xfrm>
            <a:off x="297366" y="602166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We’re going to read some simple words containing today’s vowel sounds.  First, we need to teach / elicit the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gr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indent="-177800">
                <a:buClrTx/>
                <a:buFont typeface="Arial"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qu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47B5B920-DEA6-44DA-868B-2D9201D16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3166" y="457734"/>
            <a:ext cx="2127832" cy="1659709"/>
          </a:xfrm>
          <a:prstGeom prst="rect">
            <a:avLst/>
          </a:prstGeom>
        </p:spPr>
      </p:pic>
      <p:pic>
        <p:nvPicPr>
          <p:cNvPr id="13" name="Picture 12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53F2B6C7-317F-4C06-9906-E1A8D9606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96679" y="512958"/>
            <a:ext cx="2177486" cy="1599091"/>
          </a:xfrm>
          <a:prstGeom prst="rect">
            <a:avLst/>
          </a:prstGeom>
        </p:spPr>
      </p:pic>
      <p:pic>
        <p:nvPicPr>
          <p:cNvPr id="64" name="Picture 6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B049F3-0D9E-4D95-A0D2-81BC3564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40" y="2620743"/>
            <a:ext cx="1814133" cy="2050561"/>
          </a:xfrm>
          <a:prstGeom prst="rect">
            <a:avLst/>
          </a:prstGeom>
        </p:spPr>
      </p:pic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99CB1DA-4219-47A9-B661-D30571E8F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656770" y="2601486"/>
            <a:ext cx="1955181" cy="2069125"/>
          </a:xfrm>
          <a:prstGeom prst="rect">
            <a:avLst/>
          </a:prstGeom>
        </p:spPr>
      </p:pic>
      <p:pic>
        <p:nvPicPr>
          <p:cNvPr id="65" name="Picture 64" descr="A hand holding a small animal&#10;&#10;Description automatically generated">
            <a:extLst>
              <a:ext uri="{FF2B5EF4-FFF2-40B4-BE49-F238E27FC236}">
                <a16:creationId xmlns:a16="http://schemas.microsoft.com/office/drawing/2014/main" id="{C863DD78-85EB-4F0C-A1F0-1D44147DD4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flipH="1">
            <a:off x="4919631" y="2683357"/>
            <a:ext cx="2132551" cy="19066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469407-8760-233C-1CD4-6EB4D89302C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DF0A0196-C5DE-3350-89A6-DEECD418E22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7E4BF517-AE5D-1871-45DC-36B4A396E9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FBCA4C-5DDE-0A0F-7E52-C9DFD88898D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69111383-7B7A-FDE5-3369-4C78B7577D1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F2AFD82B-C623-A54F-478C-65F895B1641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3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76CD8875-D4CF-4B65-9DF2-05B7482A4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799" y="507930"/>
            <a:ext cx="2177486" cy="15990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qu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m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ou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se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gr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ee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</a:t>
              </a:r>
              <a:r>
                <a:rPr lang="en-US" sz="1000" u="sng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oo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k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494716" y="2502698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59282" y="1155498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495673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4A966C-DF65-42DC-AC88-D0DD7CA7F97A}"/>
              </a:ext>
            </a:extLst>
          </p:cNvPr>
          <p:cNvSpPr/>
          <p:nvPr/>
        </p:nvSpPr>
        <p:spPr>
          <a:xfrm>
            <a:off x="4848472" y="137333"/>
            <a:ext cx="2262862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3FD35-3A3D-415B-B17C-F42B6C9956F0}"/>
              </a:ext>
            </a:extLst>
          </p:cNvPr>
          <p:cNvSpPr/>
          <p:nvPr/>
        </p:nvSpPr>
        <p:spPr>
          <a:xfrm>
            <a:off x="4848471" y="2497721"/>
            <a:ext cx="2262863" cy="2257206"/>
          </a:xfrm>
          <a:prstGeom prst="rect">
            <a:avLst/>
          </a:prstGeom>
          <a:noFill/>
          <a:ln>
            <a:solidFill>
              <a:srgbClr val="40A1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E3DD3DF-4985-4A30-96B8-73C987661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60217" y="239700"/>
            <a:ext cx="1955181" cy="2069125"/>
          </a:xfrm>
          <a:prstGeom prst="rect">
            <a:avLst/>
          </a:prstGeom>
        </p:spPr>
      </p:pic>
      <p:pic>
        <p:nvPicPr>
          <p:cNvPr id="61" name="Picture 6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88D3746-4A9C-4AC7-80A9-359E50C3F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428" y="236322"/>
            <a:ext cx="1814133" cy="2050561"/>
          </a:xfrm>
          <a:prstGeom prst="rect">
            <a:avLst/>
          </a:prstGeom>
        </p:spPr>
      </p:pic>
      <p:pic>
        <p:nvPicPr>
          <p:cNvPr id="64" name="Picture 63" descr="A hand holding a small animal&#10;&#10;Description automatically generated">
            <a:extLst>
              <a:ext uri="{FF2B5EF4-FFF2-40B4-BE49-F238E27FC236}">
                <a16:creationId xmlns:a16="http://schemas.microsoft.com/office/drawing/2014/main" id="{E25FFAF2-3575-40C4-BC21-B7549754C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207338" y="2686506"/>
            <a:ext cx="2132551" cy="190663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2E9ADE3-E5D6-4B07-A9EA-C3C6D1DC2CB6}"/>
              </a:ext>
            </a:extLst>
          </p:cNvPr>
          <p:cNvSpPr txBox="1"/>
          <p:nvPr/>
        </p:nvSpPr>
        <p:spPr>
          <a:xfrm>
            <a:off x="-4690624" y="5322584"/>
            <a:ext cx="5752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://pngimg.com/download/2353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/3.0/"/>
              </a:rPr>
              <a:t>CC BY-NC</a:t>
            </a:r>
            <a:endParaRPr lang="en-GB" sz="9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5552C51-AE89-420B-B791-37F947A29E15}"/>
              </a:ext>
            </a:extLst>
          </p:cNvPr>
          <p:cNvSpPr/>
          <p:nvPr/>
        </p:nvSpPr>
        <p:spPr>
          <a:xfrm>
            <a:off x="2646522" y="2963619"/>
            <a:ext cx="1977483" cy="14260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 descr="A picture containing sitting, red&#10;&#10;Description automatically generated">
            <a:extLst>
              <a:ext uri="{FF2B5EF4-FFF2-40B4-BE49-F238E27FC236}">
                <a16:creationId xmlns:a16="http://schemas.microsoft.com/office/drawing/2014/main" id="{ADECD81D-74CF-4576-B43E-EE98F45698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16605" y="2824496"/>
            <a:ext cx="2127832" cy="16597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6B951A-8629-00F1-15E5-9B4E60A1BEF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A474E6DE-5312-C78B-892A-3928BDAB166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FF120E90-F709-3287-8282-03869A0B295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362F2F-6E2B-FAC2-A45E-03093D83EB2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6844CAD1-4365-CF89-BE28-7C32B85C9D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F4FBD28A-2196-3E74-E2CF-EB5A9EB30BD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7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62" grpId="0" animBg="1"/>
      <p:bldP spid="63" grpId="0" animBg="1"/>
      <p:bldP spid="93" grpId="0"/>
      <p:bldP spid="93" grpId="1"/>
      <p:bldP spid="3" grpId="0" animBg="1"/>
      <p:bldP spid="56" grpId="0" animBg="1"/>
      <p:bldP spid="48" grpId="0" animBg="1"/>
      <p:bldP spid="50" grpId="0" animBg="1"/>
      <p:bldP spid="66" grpId="0" animBg="1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2325</Words>
  <Application>Microsoft Office PowerPoint</Application>
  <PresentationFormat>On-screen Show (16:9)</PresentationFormat>
  <Paragraphs>433</Paragraphs>
  <Slides>19</Slides>
  <Notes>16</Notes>
  <HiddenSlides>0</HiddenSlides>
  <MMClips>31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Comic Sans MS</vt:lpstr>
      <vt:lpstr>Arial</vt:lpstr>
      <vt:lpstr>Titan One</vt:lpstr>
      <vt:lpstr>Barrio</vt:lpstr>
      <vt:lpstr>Catamaran</vt:lpstr>
      <vt:lpstr>Calibri</vt:lpstr>
      <vt:lpstr>Wingdings</vt:lpstr>
      <vt:lpstr>Didact Gothic</vt:lpstr>
      <vt:lpstr>Pedagogical Education by Slidesgo</vt:lpstr>
      <vt:lpstr>Elementary School Newsletter</vt:lpstr>
      <vt:lpstr>Vowel clusters: oo ee ou</vt:lpstr>
      <vt:lpstr>Vowel clusters: oo ee 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495</cp:revision>
  <dcterms:modified xsi:type="dcterms:W3CDTF">2023-06-09T07:18:20Z</dcterms:modified>
</cp:coreProperties>
</file>